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0_E370C978.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A86_13780783.xml" ContentType="application/vnd.ms-powerpoint.comments+xml"/>
  <Override PartName="/ppt/comments/modernComment_B4C_6070615B.xml" ContentType="application/vnd.ms-powerpoint.comments+xml"/>
  <Override PartName="/ppt/comments/modernComment_B4D_5556AF93.xml" ContentType="application/vnd.ms-powerpoint.comments+xml"/>
  <Override PartName="/ppt/notesSlides/notesSlide8.xml" ContentType="application/vnd.openxmlformats-officedocument.presentationml.notesSlide+xml"/>
  <Override PartName="/ppt/comments/modernComment_AD2_1FA9C405.xml" ContentType="application/vnd.ms-powerpoint.comments+xml"/>
  <Override PartName="/ppt/notesSlides/notesSlide9.xml" ContentType="application/vnd.openxmlformats-officedocument.presentationml.notesSlide+xml"/>
  <Override PartName="/ppt/comments/modernComment_AD3_15530D0C.xml" ContentType="application/vnd.ms-powerpoint.comments+xml"/>
  <Override PartName="/ppt/notesSlides/notesSlide10.xml" ContentType="application/vnd.openxmlformats-officedocument.presentationml.notesSlide+xml"/>
  <Override PartName="/ppt/comments/modernComment_AF6_AFC7BA5F.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A7A_1904715C.xml" ContentType="application/vnd.ms-powerpoint.comments+xml"/>
  <Override PartName="/ppt/notesSlides/notesSlide14.xml" ContentType="application/vnd.openxmlformats-officedocument.presentationml.notesSlide+xml"/>
  <Override PartName="/ppt/comments/modernComment_1C2_F8AC8D2E.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BE_75BA22C0.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C0_DECC2377.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AE9_22AA1E41.xml" ContentType="application/vnd.ms-powerpoint.comments+xml"/>
  <Override PartName="/ppt/notesSlides/notesSlide21.xml" ContentType="application/vnd.openxmlformats-officedocument.presentationml.notesSlide+xml"/>
  <Override PartName="/ppt/comments/modernComment_AD6_D4E4D134.xml" ContentType="application/vnd.ms-powerpoint.comments+xml"/>
  <Override PartName="/ppt/comments/modernComment_AE6_104C5C5E.xml" ContentType="application/vnd.ms-powerpoint.comments+xml"/>
  <Override PartName="/ppt/notesSlides/notesSlide22.xml" ContentType="application/vnd.openxmlformats-officedocument.presentationml.notesSlide+xml"/>
  <Override PartName="/ppt/comments/modernComment_B03_319F1395.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B44_7615ADD5.xml" ContentType="application/vnd.ms-powerpoint.comments+xml"/>
  <Override PartName="/ppt/ink/ink1.xml" ContentType="application/inkml+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comments/modernComment_AF4_D4E17CB9.xml" ContentType="application/vnd.ms-powerpoint.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11A_361A8CE4.xml" ContentType="application/vnd.ms-powerpoint.comments+xml"/>
  <Override PartName="/ppt/notesSlides/notesSlide38.xml" ContentType="application/vnd.openxmlformats-officedocument.presentationml.notesSlide+xml"/>
  <Override PartName="/ppt/comments/modernComment_108_83B346CB.xml" ContentType="application/vnd.ms-powerpoint.comments+xml"/>
  <Override PartName="/ppt/notesSlides/notesSlide39.xml" ContentType="application/vnd.openxmlformats-officedocument.presentationml.notesSlide+xml"/>
  <Override PartName="/ppt/comments/modernComment_109_D7D56A5E.xml" ContentType="application/vnd.ms-powerpoint.comments+xml"/>
  <Override PartName="/ppt/notesSlides/notesSlide40.xml" ContentType="application/vnd.openxmlformats-officedocument.presentationml.notesSlide+xml"/>
  <Override PartName="/ppt/comments/modernComment_10A_8EEF5425.xml" ContentType="application/vnd.ms-powerpoint.comments+xml"/>
  <Override PartName="/ppt/notesSlides/notesSlide41.xml" ContentType="application/vnd.openxmlformats-officedocument.presentationml.notesSlide+xml"/>
  <Override PartName="/ppt/comments/modernComment_10B_57E2DE49.xml" ContentType="application/vnd.ms-powerpoint.comments+xml"/>
  <Override PartName="/ppt/notesSlides/notesSlide42.xml" ContentType="application/vnd.openxmlformats-officedocument.presentationml.notesSlide+xml"/>
  <Override PartName="/ppt/comments/modernComment_10C_2592E7F8.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930" r:id="rId4"/>
    <p:sldMasterId id="2147483650" r:id="rId5"/>
    <p:sldMasterId id="2147483760" r:id="rId6"/>
    <p:sldMasterId id="2147483920" r:id="rId7"/>
  </p:sldMasterIdLst>
  <p:notesMasterIdLst>
    <p:notesMasterId r:id="rId63"/>
  </p:notesMasterIdLst>
  <p:handoutMasterIdLst>
    <p:handoutMasterId r:id="rId64"/>
  </p:handoutMasterIdLst>
  <p:sldIdLst>
    <p:sldId id="260" r:id="rId8"/>
    <p:sldId id="262" r:id="rId9"/>
    <p:sldId id="2713" r:id="rId10"/>
    <p:sldId id="320" r:id="rId11"/>
    <p:sldId id="361" r:id="rId12"/>
    <p:sldId id="351" r:id="rId13"/>
    <p:sldId id="2694" r:id="rId14"/>
    <p:sldId id="2891" r:id="rId15"/>
    <p:sldId id="2892" r:id="rId16"/>
    <p:sldId id="2893" r:id="rId17"/>
    <p:sldId id="2770" r:id="rId18"/>
    <p:sldId id="2771" r:id="rId19"/>
    <p:sldId id="2806" r:id="rId20"/>
    <p:sldId id="449" r:id="rId21"/>
    <p:sldId id="451" r:id="rId22"/>
    <p:sldId id="2682" r:id="rId23"/>
    <p:sldId id="450" r:id="rId24"/>
    <p:sldId id="445" r:id="rId25"/>
    <p:sldId id="446" r:id="rId26"/>
    <p:sldId id="447" r:id="rId27"/>
    <p:sldId id="448" r:id="rId28"/>
    <p:sldId id="2773" r:id="rId29"/>
    <p:sldId id="2793" r:id="rId30"/>
    <p:sldId id="2774" r:id="rId31"/>
    <p:sldId id="2790" r:id="rId32"/>
    <p:sldId id="2819" r:id="rId33"/>
    <p:sldId id="912" r:id="rId34"/>
    <p:sldId id="2862" r:id="rId35"/>
    <p:sldId id="2863" r:id="rId36"/>
    <p:sldId id="2887" r:id="rId37"/>
    <p:sldId id="2833" r:id="rId38"/>
    <p:sldId id="919" r:id="rId39"/>
    <p:sldId id="2882" r:id="rId40"/>
    <p:sldId id="2889" r:id="rId41"/>
    <p:sldId id="924" r:id="rId42"/>
    <p:sldId id="2890" r:id="rId43"/>
    <p:sldId id="2884" r:id="rId44"/>
    <p:sldId id="925" r:id="rId45"/>
    <p:sldId id="926" r:id="rId46"/>
    <p:sldId id="2804" r:id="rId47"/>
    <p:sldId id="261" r:id="rId48"/>
    <p:sldId id="282" r:id="rId49"/>
    <p:sldId id="2895" r:id="rId50"/>
    <p:sldId id="264" r:id="rId51"/>
    <p:sldId id="265" r:id="rId52"/>
    <p:sldId id="266" r:id="rId53"/>
    <p:sldId id="267" r:id="rId54"/>
    <p:sldId id="268" r:id="rId55"/>
    <p:sldId id="275" r:id="rId56"/>
    <p:sldId id="2783" r:id="rId57"/>
    <p:sldId id="459" r:id="rId58"/>
    <p:sldId id="2897" r:id="rId59"/>
    <p:sldId id="457" r:id="rId60"/>
    <p:sldId id="2766" r:id="rId61"/>
    <p:sldId id="456" r:id="rId62"/>
  </p:sldIdLst>
  <p:sldSz cx="12192000" cy="6858000"/>
  <p:notesSz cx="6858000" cy="9144000"/>
  <p:embeddedFontLst>
    <p:embeddedFont>
      <p:font typeface="Cambria" panose="02040503050406030204" pitchFamily="18" charset="0"/>
      <p:regular r:id="rId65"/>
      <p:bold r:id="rId66"/>
      <p:italic r:id="rId67"/>
      <p:boldItalic r:id="rId68"/>
    </p:embeddedFont>
    <p:embeddedFont>
      <p:font typeface="Centene Sans" charset="0"/>
      <p:regular r:id="rId69"/>
      <p:bold r:id="rId70"/>
    </p:embeddedFont>
    <p:embeddedFont>
      <p:font typeface="Wingdings 3" panose="05040102010807070707" pitchFamily="18" charset="2"/>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025 First Quarter Provider Webinar" id="{C13DB0A5-722C-45A0-BD07-01BC699F9A27}">
          <p14:sldIdLst>
            <p14:sldId id="260"/>
            <p14:sldId id="262"/>
            <p14:sldId id="2713"/>
            <p14:sldId id="320"/>
            <p14:sldId id="361"/>
            <p14:sldId id="351"/>
            <p14:sldId id="2694"/>
            <p14:sldId id="2891"/>
            <p14:sldId id="2892"/>
            <p14:sldId id="2893"/>
            <p14:sldId id="2770"/>
            <p14:sldId id="2771"/>
            <p14:sldId id="2806"/>
            <p14:sldId id="449"/>
            <p14:sldId id="451"/>
            <p14:sldId id="2682"/>
            <p14:sldId id="450"/>
            <p14:sldId id="445"/>
            <p14:sldId id="446"/>
            <p14:sldId id="447"/>
            <p14:sldId id="448"/>
            <p14:sldId id="2773"/>
            <p14:sldId id="2793"/>
            <p14:sldId id="2774"/>
            <p14:sldId id="2790"/>
            <p14:sldId id="2819"/>
            <p14:sldId id="912"/>
            <p14:sldId id="2862"/>
            <p14:sldId id="2863"/>
            <p14:sldId id="2887"/>
            <p14:sldId id="2833"/>
            <p14:sldId id="919"/>
            <p14:sldId id="2882"/>
            <p14:sldId id="2889"/>
            <p14:sldId id="924"/>
            <p14:sldId id="2890"/>
            <p14:sldId id="2884"/>
            <p14:sldId id="925"/>
            <p14:sldId id="926"/>
            <p14:sldId id="2804"/>
            <p14:sldId id="261"/>
            <p14:sldId id="282"/>
            <p14:sldId id="2895"/>
            <p14:sldId id="264"/>
            <p14:sldId id="265"/>
            <p14:sldId id="266"/>
            <p14:sldId id="267"/>
            <p14:sldId id="268"/>
            <p14:sldId id="275"/>
            <p14:sldId id="2783"/>
            <p14:sldId id="459"/>
            <p14:sldId id="2897"/>
            <p14:sldId id="457"/>
            <p14:sldId id="2766"/>
            <p14:sldId id="456"/>
          </p14:sldIdLst>
        </p14:section>
      </p14:sectionLst>
    </p:ext>
    <p:ext uri="{EFAFB233-063F-42B5-8137-9DF3F51BA10A}">
      <p15:sldGuideLst xmlns:p15="http://schemas.microsoft.com/office/powerpoint/2012/main">
        <p15:guide id="1" orient="horz" pos="707" userDrawn="1">
          <p15:clr>
            <a:srgbClr val="A4A3A4"/>
          </p15:clr>
        </p15:guide>
        <p15:guide id="2" orient="horz" pos="2579" userDrawn="1">
          <p15:clr>
            <a:srgbClr val="A4A3A4"/>
          </p15:clr>
        </p15:guide>
        <p15:guide id="3" orient="horz" pos="1763" userDrawn="1">
          <p15:clr>
            <a:srgbClr val="A4A3A4"/>
          </p15:clr>
        </p15:guide>
        <p15:guide id="4" orient="horz" pos="1331" userDrawn="1">
          <p15:clr>
            <a:srgbClr val="A4A3A4"/>
          </p15:clr>
        </p15:guide>
        <p15:guide id="5" pos="3520" userDrawn="1">
          <p15:clr>
            <a:srgbClr val="A4A3A4"/>
          </p15:clr>
        </p15:guide>
        <p15:guide id="6" pos="5568" userDrawn="1">
          <p15:clr>
            <a:srgbClr val="A4A3A4"/>
          </p15:clr>
        </p15:guide>
        <p15:guide id="7" pos="3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4AFE02-E818-8AEF-9827-93F4B49FEF88}" name="Takako Fisher" initials="TF" userId="S::CN224505@centene.com::66fdc49e-dbfb-47f6-bd3a-89dc38c3413f" providerId="AD"/>
  <p188:author id="{CE8B781E-8709-AD96-CBAA-6C56B35F2356}" name="Valinda J. Perkins" initials="VJP" userId="S::VPERKINS@CENTENE.COM::eee4a446-82ae-476f-ad24-89521f879d37" providerId="AD"/>
  <p188:author id="{37E6DF3D-9B61-5927-9A8F-AD2D36670425}" name="Ganell Jones" initials="GJ" userId="S::CN462174@centene.com::a14d99b2-313f-4f04-b9ab-b8eb5aa8b7f9" providerId="AD"/>
  <p188:author id="{229EF970-8B6F-74B8-3705-1E454BC3EA69}" name="Shativa Nickerson" initials="SN" userId="S::CN461294@centene.com::e7d52541-0e50-4e0a-836a-95dac3021adf" providerId="AD"/>
  <p188:author id="{3D8C207E-FB86-FEA1-16C2-E8D5EA18EBA2}" name="Brianna Allen" initials="BA" userId="S::CN375739@centene.com::4903de06-a8bb-4b78-9395-e9ce8fbfe450" providerId="AD"/>
  <p188:author id="{69A47F7F-5279-6B65-9B19-45D5D6903F9D}" name="Rose Pennick" initials="RP" userId="S::CN331343@centene.com::f313fffe-be44-4ec7-9ea5-93a64d163553" providerId="AD"/>
  <p188:author id="{FE808EB1-30FD-BECE-5EC1-2675F645E9DD}" name="Amritanshu kumari" initials="Ak" userId="S::amritanshu.kumari@magicsw.onmicrosoft.com::d4cb4500-399e-42cf-ae9b-ec5098d608f2" providerId="AD"/>
  <p188:author id="{AEF73ACE-96D4-8514-B67C-F6C9C22E0B67}" name="Haydn G. Jeffers" initials="HGJ" userId="Haydn G. Jeffers" providerId="None"/>
  <p188:author id="{478FF0EB-6F64-5135-C320-DDD03CE94351}" name="Meghan E. Hunt" initials="MEH" userId="S::CN157402@CENTENE.com::8dddd66a-0412-48df-8d4c-1e7b32cae49d" providerId="AD"/>
  <p188:author id="{557F65F0-9809-455A-29F5-B5895A1CEE59}" name="Faye M. Washington" initials="FMW" userId="S::CN145094@centene.com::559b5fbe-1493-4ca1-9a92-b7fca01314df" providerId="AD"/>
  <p188:author id="{72A852F2-BC1A-2870-2A2C-1F5BCF8CC95E}" name="Michelle Q. Hughey" initials="MQH" userId="S::MHUGHEY@CENTENE.COM::6f192683-b289-48de-91d4-78f31bab18fa" providerId="AD"/>
  <p188:author id="{E6E63AF3-AF4D-ECF1-7B92-9463262E72F2}" name="vinoth kumar" initials="vk" userId="0a0a61db48b4cab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ennifer Hagan" initials="JH" lastIdx="1" clrIdx="0"/>
  <p:cmAuthor id="7" name="Kari L. Murphy" initials="KLM [2]" lastIdx="3" clrIdx="7">
    <p:extLst>
      <p:ext uri="{19B8F6BF-5375-455C-9EA6-DF929625EA0E}">
        <p15:presenceInfo xmlns:p15="http://schemas.microsoft.com/office/powerpoint/2012/main" userId="S::KAMURPHY@CENTENE.COM::f8ac8368-6198-4680-9d83-94b584523800" providerId="AD"/>
      </p:ext>
    </p:extLst>
  </p:cmAuthor>
  <p:cmAuthor id="1" name="Meghan E. Hunt" initials="MEH" lastIdx="16" clrIdx="1">
    <p:extLst>
      <p:ext uri="{19B8F6BF-5375-455C-9EA6-DF929625EA0E}">
        <p15:presenceInfo xmlns:p15="http://schemas.microsoft.com/office/powerpoint/2012/main" userId="S-1-5-21-1014438854-1672741230-9522986-430417" providerId="AD"/>
      </p:ext>
    </p:extLst>
  </p:cmAuthor>
  <p:cmAuthor id="8" name="Michelle Q. Hughey" initials="MQH [2]" lastIdx="3" clrIdx="8">
    <p:extLst>
      <p:ext uri="{19B8F6BF-5375-455C-9EA6-DF929625EA0E}">
        <p15:presenceInfo xmlns:p15="http://schemas.microsoft.com/office/powerpoint/2012/main" userId="S::MHUGHEY@CENTENE.COM::6f192683-b289-48de-91d4-78f31bab18fa" providerId="AD"/>
      </p:ext>
    </p:extLst>
  </p:cmAuthor>
  <p:cmAuthor id="2" name="Kari L. Murphy" initials="KLM" lastIdx="5" clrIdx="2">
    <p:extLst>
      <p:ext uri="{19B8F6BF-5375-455C-9EA6-DF929625EA0E}">
        <p15:presenceInfo xmlns:p15="http://schemas.microsoft.com/office/powerpoint/2012/main" userId="S-1-5-21-1014438854-1672741230-9522986-113918" providerId="AD"/>
      </p:ext>
    </p:extLst>
  </p:cmAuthor>
  <p:cmAuthor id="3" name="Tanya Y. Brooks" initials="TYB" lastIdx="2" clrIdx="3">
    <p:extLst>
      <p:ext uri="{19B8F6BF-5375-455C-9EA6-DF929625EA0E}">
        <p15:presenceInfo xmlns:p15="http://schemas.microsoft.com/office/powerpoint/2012/main" userId="S-1-5-21-1014438854-1672741230-9522986-414820" providerId="AD"/>
      </p:ext>
    </p:extLst>
  </p:cmAuthor>
  <p:cmAuthor id="4" name="Michelle Q. Hughey" initials="MQH" lastIdx="4" clrIdx="4">
    <p:extLst>
      <p:ext uri="{19B8F6BF-5375-455C-9EA6-DF929625EA0E}">
        <p15:presenceInfo xmlns:p15="http://schemas.microsoft.com/office/powerpoint/2012/main" userId="S-1-5-21-1014438854-1672741230-9522986-81894" providerId="AD"/>
      </p:ext>
    </p:extLst>
  </p:cmAuthor>
  <p:cmAuthor id="5" name="Doug Kabrey" initials="DK" lastIdx="16" clrIdx="5">
    <p:extLst>
      <p:ext uri="{19B8F6BF-5375-455C-9EA6-DF929625EA0E}">
        <p15:presenceInfo xmlns:p15="http://schemas.microsoft.com/office/powerpoint/2012/main" userId="S-1-5-21-1014438854-1672741230-9522986-540219" providerId="AD"/>
      </p:ext>
    </p:extLst>
  </p:cmAuthor>
  <p:cmAuthor id="6" name="Meghan E. Hunt" initials="MEH [2]" lastIdx="16" clrIdx="6">
    <p:extLst>
      <p:ext uri="{19B8F6BF-5375-455C-9EA6-DF929625EA0E}">
        <p15:presenceInfo xmlns:p15="http://schemas.microsoft.com/office/powerpoint/2012/main" userId="S::CN157402@CENTENE.com::8dddd66a-0412-48df-8d4c-1e7b32cae4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5F9"/>
    <a:srgbClr val="EEFAFC"/>
    <a:srgbClr val="000000"/>
    <a:srgbClr val="DF6421"/>
    <a:srgbClr val="F15A22"/>
    <a:srgbClr val="00B9E7"/>
    <a:srgbClr val="0092D2"/>
    <a:srgbClr val="EC5A4F"/>
    <a:srgbClr val="FFC600"/>
    <a:srgbClr val="17C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7" autoAdjust="0"/>
    <p:restoredTop sz="86423" autoAdjust="0"/>
  </p:normalViewPr>
  <p:slideViewPr>
    <p:cSldViewPr snapToGrid="0">
      <p:cViewPr varScale="1">
        <p:scale>
          <a:sx n="77" d="100"/>
          <a:sy n="77" d="100"/>
        </p:scale>
        <p:origin x="114" y="474"/>
      </p:cViewPr>
      <p:guideLst>
        <p:guide orient="horz" pos="707"/>
        <p:guide orient="horz" pos="2579"/>
        <p:guide orient="horz" pos="1763"/>
        <p:guide orient="horz" pos="1331"/>
        <p:guide pos="3520"/>
        <p:guide pos="5568"/>
        <p:guide pos="384"/>
      </p:guideLst>
    </p:cSldViewPr>
  </p:slideViewPr>
  <p:outlineViewPr>
    <p:cViewPr>
      <p:scale>
        <a:sx n="33" d="100"/>
        <a:sy n="33" d="100"/>
      </p:scale>
      <p:origin x="0" y="-1672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notesMaster" Target="notesMasters/notesMaster1.xml"/><Relationship Id="rId68" Type="http://schemas.openxmlformats.org/officeDocument/2006/relationships/font" Target="fonts/font4.fntdata"/><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font" Target="fonts/font2.fntdata"/><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microsoft.com/office/2018/10/relationships/authors" Targe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font" Target="fonts/font3.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font" Target="fonts/font6.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font" Target="fonts/font1.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font" Target="fonts/font7.fntdata"/><Relationship Id="rId2" Type="http://schemas.openxmlformats.org/officeDocument/2006/relationships/customXml" Target="../customXml/item2.xml"/><Relationship Id="rId29" Type="http://schemas.openxmlformats.org/officeDocument/2006/relationships/slide" Target="slides/slide22.xml"/></Relationships>
</file>

<file path=ppt/comments/modernComment_108_83B346CB.xml><?xml version="1.0" encoding="utf-8"?>
<p188:cmLst xmlns:a="http://schemas.openxmlformats.org/drawingml/2006/main" xmlns:r="http://schemas.openxmlformats.org/officeDocument/2006/relationships" xmlns:p188="http://schemas.microsoft.com/office/powerpoint/2018/8/main">
  <p188:cm id="{53EE6FB7-B717-471F-A565-D0DBC6B14B68}" authorId="{AEF73ACE-96D4-8514-B67C-F6C9C22E0B67}" status="resolved" created="2025-03-24T16:57:26.627" complete="100000">
    <ac:deMkLst xmlns:ac="http://schemas.microsoft.com/office/drawing/2013/main/command">
      <pc:docMk xmlns:pc="http://schemas.microsoft.com/office/powerpoint/2013/main/command"/>
      <pc:sldMk xmlns:pc="http://schemas.microsoft.com/office/powerpoint/2013/main/command" cId="2209564363" sldId="264"/>
      <ac:picMk id="6" creationId="{9068CA42-C108-EE27-1ADE-D1A0C6F78A5C}"/>
    </ac:deMkLst>
    <p188:txBody>
      <a:bodyPr/>
      <a:lstStyle/>
      <a:p>
        <a:r>
          <a:rPr lang="en-US"/>
          <a:t>Convert to text/table</a:t>
        </a:r>
      </a:p>
    </p188:txBody>
    <p188:extLst>
      <p:ext xmlns:p="http://schemas.openxmlformats.org/presentationml/2006/main" uri="{57CB4572-C831-44C2-8A1C-0ADB6CCDFE69}">
        <p223:reactions xmlns:p223="http://schemas.microsoft.com/office/powerpoint/2022/03/main">
          <p223:rxn type="👍">
            <p223:instance time="2025-03-31T19:57:00.602" authorId="{464AFE02-E818-8AEF-9827-93F4B49FEF88}"/>
          </p223:rxn>
        </p223:reactions>
      </p:ext>
    </p188:extLst>
  </p188:cm>
</p188:cmLst>
</file>

<file path=ppt/comments/modernComment_109_D7D56A5E.xml><?xml version="1.0" encoding="utf-8"?>
<p188:cmLst xmlns:a="http://schemas.openxmlformats.org/drawingml/2006/main" xmlns:r="http://schemas.openxmlformats.org/officeDocument/2006/relationships" xmlns:p188="http://schemas.microsoft.com/office/powerpoint/2018/8/main">
  <p188:cm id="{36258A9F-BCBA-4464-820B-24623883B3DD}" authorId="{AEF73ACE-96D4-8514-B67C-F6C9C22E0B67}" status="resolved" created="2025-03-24T16:57:41.466" complete="100000">
    <ac:deMkLst xmlns:ac="http://schemas.microsoft.com/office/drawing/2013/main/command">
      <pc:docMk xmlns:pc="http://schemas.microsoft.com/office/powerpoint/2013/main/command"/>
      <pc:sldMk xmlns:pc="http://schemas.microsoft.com/office/powerpoint/2013/main/command" cId="3621087838" sldId="265"/>
      <ac:picMk id="8" creationId="{269DAB3E-A565-12EB-4975-B2429A809B09}"/>
    </ac:deMkLst>
    <p188:txBody>
      <a:bodyPr/>
      <a:lstStyle/>
      <a:p>
        <a:r>
          <a:rPr lang="en-US"/>
          <a:t>Convert to text/table </a:t>
        </a:r>
      </a:p>
    </p188:txBody>
    <p188:extLst>
      <p:ext xmlns:p="http://schemas.openxmlformats.org/presentationml/2006/main" uri="{57CB4572-C831-44C2-8A1C-0ADB6CCDFE69}">
        <p223:reactions xmlns:p223="http://schemas.microsoft.com/office/powerpoint/2022/03/main">
          <p223:rxn type="👍">
            <p223:instance time="2025-03-31T15:36:33.202" authorId="{464AFE02-E818-8AEF-9827-93F4B49FEF88}"/>
          </p223:rxn>
        </p223:reactions>
      </p:ext>
    </p188:extLst>
  </p188:cm>
</p188:cmLst>
</file>

<file path=ppt/comments/modernComment_10A_8EEF5425.xml><?xml version="1.0" encoding="utf-8"?>
<p188:cmLst xmlns:a="http://schemas.openxmlformats.org/drawingml/2006/main" xmlns:r="http://schemas.openxmlformats.org/officeDocument/2006/relationships" xmlns:p188="http://schemas.microsoft.com/office/powerpoint/2018/8/main">
  <p188:cm id="{CE8ECB19-9127-4588-9A24-9829FD92C8CA}" authorId="{AEF73ACE-96D4-8514-B67C-F6C9C22E0B67}" status="resolved" created="2025-03-24T16:58:05.584" complete="100000">
    <pc:sldMkLst xmlns:pc="http://schemas.microsoft.com/office/powerpoint/2013/main/command">
      <pc:docMk/>
      <pc:sldMk cId="2398049317" sldId="266"/>
    </pc:sldMkLst>
    <p188:txBody>
      <a:bodyPr/>
      <a:lstStyle/>
      <a:p>
        <a:r>
          <a:rPr lang="en-US"/>
          <a:t>All images here have to be converted to text, unfortunately </a:t>
        </a:r>
      </a:p>
    </p188:txBody>
    <p188:extLst>
      <p:ext xmlns:p="http://schemas.openxmlformats.org/presentationml/2006/main" uri="{57CB4572-C831-44C2-8A1C-0ADB6CCDFE69}">
        <p223:reactions xmlns:p223="http://schemas.microsoft.com/office/powerpoint/2022/03/main">
          <p223:rxn type="👍">
            <p223:instance time="2025-03-31T15:54:24.600" authorId="{464AFE02-E818-8AEF-9827-93F4B49FEF88}"/>
          </p223:rxn>
        </p223:reactions>
      </p:ext>
    </p188:extLst>
  </p188:cm>
</p188:cmLst>
</file>

<file path=ppt/comments/modernComment_10B_57E2DE49.xml><?xml version="1.0" encoding="utf-8"?>
<p188:cmLst xmlns:a="http://schemas.openxmlformats.org/drawingml/2006/main" xmlns:r="http://schemas.openxmlformats.org/officeDocument/2006/relationships" xmlns:p188="http://schemas.microsoft.com/office/powerpoint/2018/8/main">
  <p188:cm id="{EAB814D5-3607-447E-9A00-3EADADE6EDC6}" authorId="{AEF73ACE-96D4-8514-B67C-F6C9C22E0B67}" status="resolved" created="2025-03-24T16:58:15.592" complete="100000">
    <ac:deMkLst xmlns:ac="http://schemas.microsoft.com/office/drawing/2013/main/command">
      <pc:docMk xmlns:pc="http://schemas.microsoft.com/office/powerpoint/2013/main/command"/>
      <pc:sldMk xmlns:pc="http://schemas.microsoft.com/office/powerpoint/2013/main/command" cId="1474485833" sldId="267"/>
      <ac:picMk id="3" creationId="{208B065B-DBD7-B13B-A112-33BB0019AAD1}"/>
    </ac:deMkLst>
    <p188:txBody>
      <a:bodyPr/>
      <a:lstStyle/>
      <a:p>
        <a:r>
          <a:rPr lang="en-US"/>
          <a:t>Convert to text </a:t>
        </a:r>
      </a:p>
    </p188:txBody>
    <p188:extLst>
      <p:ext xmlns:p="http://schemas.openxmlformats.org/presentationml/2006/main" uri="{57CB4572-C831-44C2-8A1C-0ADB6CCDFE69}">
        <p223:reactions xmlns:p223="http://schemas.microsoft.com/office/powerpoint/2022/03/main">
          <p223:rxn type="👍">
            <p223:instance time="2025-03-31T15:03:56.262" authorId="{464AFE02-E818-8AEF-9827-93F4B49FEF88}"/>
          </p223:rxn>
        </p223:reactions>
      </p:ext>
    </p188:extLst>
  </p188:cm>
</p188:cmLst>
</file>

<file path=ppt/comments/modernComment_10C_2592E7F8.xml><?xml version="1.0" encoding="utf-8"?>
<p188:cmLst xmlns:a="http://schemas.openxmlformats.org/drawingml/2006/main" xmlns:r="http://schemas.openxmlformats.org/officeDocument/2006/relationships" xmlns:p188="http://schemas.microsoft.com/office/powerpoint/2018/8/main">
  <p188:cm id="{12F69D59-125A-4D47-BF45-47AD70A18938}" authorId="{AEF73ACE-96D4-8514-B67C-F6C9C22E0B67}" status="resolved" created="2025-03-24T16:58:30.537" complete="100000">
    <ac:deMkLst xmlns:ac="http://schemas.microsoft.com/office/drawing/2013/main/command">
      <pc:docMk xmlns:pc="http://schemas.microsoft.com/office/powerpoint/2013/main/command"/>
      <pc:sldMk xmlns:pc="http://schemas.microsoft.com/office/powerpoint/2013/main/command" cId="630384632" sldId="268"/>
      <ac:picMk id="9" creationId="{F2AB7FDD-B1C2-E432-52C2-85AED4C05A31}"/>
    </ac:deMkLst>
    <p188:txBody>
      <a:bodyPr/>
      <a:lstStyle/>
      <a:p>
        <a:r>
          <a:rPr lang="en-US"/>
          <a:t>Convert to text/table </a:t>
        </a:r>
      </a:p>
    </p188:txBody>
    <p188:extLst>
      <p:ext xmlns:p="http://schemas.openxmlformats.org/presentationml/2006/main" uri="{57CB4572-C831-44C2-8A1C-0ADB6CCDFE69}">
        <p223:reactions xmlns:p223="http://schemas.microsoft.com/office/powerpoint/2022/03/main">
          <p223:rxn type="👍">
            <p223:instance time="2025-03-31T15:10:11.784" authorId="{464AFE02-E818-8AEF-9827-93F4B49FEF88}"/>
          </p223:rxn>
        </p223:reactions>
      </p:ext>
    </p188:extLst>
  </p188:cm>
</p188:cmLst>
</file>

<file path=ppt/comments/modernComment_11A_361A8CE4.xml><?xml version="1.0" encoding="utf-8"?>
<p188:cmLst xmlns:a="http://schemas.openxmlformats.org/drawingml/2006/main" xmlns:r="http://schemas.openxmlformats.org/officeDocument/2006/relationships" xmlns:p188="http://schemas.microsoft.com/office/powerpoint/2018/8/main">
  <p188:cm id="{B3DEE93C-0A85-490B-8676-AAC652D37615}" authorId="{AEF73ACE-96D4-8514-B67C-F6C9C22E0B67}" status="resolved" created="2025-03-24T16:52:40.741" complete="100000">
    <ac:deMkLst xmlns:ac="http://schemas.microsoft.com/office/drawing/2013/main/command">
      <pc:docMk xmlns:pc="http://schemas.microsoft.com/office/powerpoint/2013/main/command"/>
      <pc:sldMk xmlns:pc="http://schemas.microsoft.com/office/powerpoint/2013/main/command" cId="907709668" sldId="282"/>
      <ac:picMk id="4" creationId="{133236D3-B2A7-622D-B2A7-1C5D3AB1250B}"/>
    </ac:deMkLst>
    <p188:txBody>
      <a:bodyPr/>
      <a:lstStyle/>
      <a:p>
        <a:r>
          <a:rPr lang="en-US"/>
          <a:t>Convert image to table (excluding the “Pay-for-Performance (P4P) - Measures” header) </a:t>
        </a:r>
      </a:p>
    </p188:txBody>
    <p188:extLst>
      <p:ext xmlns:p="http://schemas.openxmlformats.org/presentationml/2006/main" uri="{57CB4572-C831-44C2-8A1C-0ADB6CCDFE69}">
        <p223:reactions xmlns:p223="http://schemas.microsoft.com/office/powerpoint/2022/03/main">
          <p223:rxn type="👍">
            <p223:instance time="2025-03-31T15:00:56.122" authorId="{464AFE02-E818-8AEF-9827-93F4B49FEF88}"/>
          </p223:rxn>
        </p223:reactions>
      </p:ext>
    </p188:extLst>
  </p188:cm>
</p188:cmLst>
</file>

<file path=ppt/comments/modernComment_140_E370C978.xml><?xml version="1.0" encoding="utf-8"?>
<p188:cmLst xmlns:a="http://schemas.openxmlformats.org/drawingml/2006/main" xmlns:r="http://schemas.openxmlformats.org/officeDocument/2006/relationships" xmlns:p188="http://schemas.microsoft.com/office/powerpoint/2018/8/main">
  <p188:cm id="{03A27FA5-F45C-40DC-9D29-78C3E6827706}" authorId="{AEF73ACE-96D4-8514-B67C-F6C9C22E0B67}" status="resolved" created="2025-03-24T15:47:58.096" complete="100000">
    <ac:deMkLst xmlns:ac="http://schemas.microsoft.com/office/drawing/2013/main/command">
      <pc:docMk xmlns:pc="http://schemas.microsoft.com/office/powerpoint/2013/main/command"/>
      <pc:sldMk xmlns:pc="http://schemas.microsoft.com/office/powerpoint/2013/main/command" cId="3815819640" sldId="320"/>
      <ac:picMk id="6" creationId="{E5EBD1C8-8544-4C6B-AB6E-01B20278D850}"/>
    </ac:deMkLst>
    <p188:txBody>
      <a:bodyPr/>
      <a:lstStyle/>
      <a:p>
        <a:r>
          <a:rPr lang="en-US"/>
          <a:t>Need alt text. Can be done now or after Takako has finished design; this is just a reminder (: </a:t>
        </a:r>
      </a:p>
    </p188:txBody>
    <p188:extLst>
      <p:ext xmlns:p="http://schemas.openxmlformats.org/presentationml/2006/main" uri="{57CB4572-C831-44C2-8A1C-0ADB6CCDFE69}">
        <p223:reactions xmlns:p223="http://schemas.microsoft.com/office/powerpoint/2022/03/main">
          <p223:rxn type="👍">
            <p223:instance time="2025-04-07T15:43:39.396" authorId="{3D8C207E-FB86-FEA1-16C2-E8D5EA18EBA2}"/>
          </p223:rxn>
        </p223:reactions>
      </p:ext>
    </p188:extLst>
  </p188:cm>
</p188:cmLst>
</file>

<file path=ppt/comments/modernComment_1BE_75BA22C0.xml><?xml version="1.0" encoding="utf-8"?>
<p188:cmLst xmlns:a="http://schemas.openxmlformats.org/drawingml/2006/main" xmlns:r="http://schemas.openxmlformats.org/officeDocument/2006/relationships" xmlns:p188="http://schemas.microsoft.com/office/powerpoint/2018/8/main">
  <p188:cm id="{DD82E251-783C-458D-9158-3ED255A73A82}" authorId="{AEF73ACE-96D4-8514-B67C-F6C9C22E0B67}" status="resolved" created="2025-03-24T16:04:33.627" complete="100000">
    <ac:deMkLst xmlns:ac="http://schemas.microsoft.com/office/drawing/2013/main/command">
      <pc:docMk xmlns:pc="http://schemas.microsoft.com/office/powerpoint/2013/main/command"/>
      <pc:sldMk xmlns:pc="http://schemas.microsoft.com/office/powerpoint/2013/main/command" cId="1975132864" sldId="446"/>
      <ac:picMk id="9" creationId="{38326309-E983-40AA-B559-CB4B594DF46C}"/>
    </ac:deMkLst>
    <p188:txBody>
      <a:bodyPr/>
      <a:lstStyle/>
      <a:p>
        <a:r>
          <a:rPr lang="en-US"/>
          <a:t>Alt text </a:t>
        </a:r>
      </a:p>
    </p188:txBody>
  </p188:cm>
</p188:cmLst>
</file>

<file path=ppt/comments/modernComment_1C0_DECC2377.xml><?xml version="1.0" encoding="utf-8"?>
<p188:cmLst xmlns:a="http://schemas.openxmlformats.org/drawingml/2006/main" xmlns:r="http://schemas.openxmlformats.org/officeDocument/2006/relationships" xmlns:p188="http://schemas.microsoft.com/office/powerpoint/2018/8/main">
  <p188:cm id="{7B11251D-DC73-4BFD-9849-33C8F624E25E}" authorId="{AEF73ACE-96D4-8514-B67C-F6C9C22E0B67}" status="resolved" created="2025-03-24T16:05:45.276" complete="100000">
    <ac:deMkLst xmlns:ac="http://schemas.microsoft.com/office/drawing/2013/main/command">
      <pc:docMk xmlns:pc="http://schemas.microsoft.com/office/powerpoint/2013/main/command"/>
      <pc:sldMk xmlns:pc="http://schemas.microsoft.com/office/powerpoint/2013/main/command" cId="3737920375" sldId="448"/>
      <ac:picMk id="6" creationId="{00000000-0000-0000-0000-000000000000}"/>
    </ac:deMkLst>
    <p188:txBody>
      <a:bodyPr/>
      <a:lstStyle/>
      <a:p>
        <a:r>
          <a:rPr lang="en-US"/>
          <a:t>Alt text </a:t>
        </a:r>
      </a:p>
    </p188:txBody>
  </p188:cm>
</p188:cmLst>
</file>

<file path=ppt/comments/modernComment_1C2_F8AC8D2E.xml><?xml version="1.0" encoding="utf-8"?>
<p188:cmLst xmlns:a="http://schemas.openxmlformats.org/drawingml/2006/main" xmlns:r="http://schemas.openxmlformats.org/officeDocument/2006/relationships" xmlns:p188="http://schemas.microsoft.com/office/powerpoint/2018/8/main">
  <p188:cm id="{A0822B26-B818-4AEE-9397-B250E8A11119}" authorId="{AEF73ACE-96D4-8514-B67C-F6C9C22E0B67}" status="resolved" created="2025-03-24T16:03:20.019" complete="100000">
    <ac:deMkLst xmlns:ac="http://schemas.microsoft.com/office/drawing/2013/main/command">
      <pc:docMk xmlns:pc="http://schemas.microsoft.com/office/powerpoint/2013/main/command"/>
      <pc:sldMk xmlns:pc="http://schemas.microsoft.com/office/powerpoint/2013/main/command" cId="4172057902" sldId="450"/>
      <ac:picMk id="9" creationId="{00000000-0000-0000-0000-000000000000}"/>
    </ac:deMkLst>
    <p188:txBody>
      <a:bodyPr/>
      <a:lstStyle/>
      <a:p>
        <a:r>
          <a:rPr lang="en-US"/>
          <a:t>Alt text </a:t>
        </a:r>
      </a:p>
    </p188:txBody>
  </p188:cm>
</p188:cmLst>
</file>

<file path=ppt/comments/modernComment_A7A_1904715C.xml><?xml version="1.0" encoding="utf-8"?>
<p188:cmLst xmlns:a="http://schemas.openxmlformats.org/drawingml/2006/main" xmlns:r="http://schemas.openxmlformats.org/officeDocument/2006/relationships" xmlns:p188="http://schemas.microsoft.com/office/powerpoint/2018/8/main">
  <p188:cm id="{F7B1CAE5-232D-4743-BD18-9A2E02BB0147}" authorId="{AEF73ACE-96D4-8514-B67C-F6C9C22E0B67}" status="resolved" created="2025-03-24T16:02:30.250" complete="100000">
    <ac:deMkLst xmlns:ac="http://schemas.microsoft.com/office/drawing/2013/main/command">
      <pc:docMk xmlns:pc="http://schemas.microsoft.com/office/powerpoint/2013/main/command"/>
      <pc:sldMk xmlns:pc="http://schemas.microsoft.com/office/powerpoint/2013/main/command" cId="419721564" sldId="2682"/>
      <ac:picMk id="8" creationId="{21C659EA-C7E3-4D65-BC81-F628F6B6C182}"/>
    </ac:deMkLst>
    <p188:txBody>
      <a:bodyPr/>
      <a:lstStyle/>
      <a:p>
        <a:r>
          <a:rPr lang="en-US"/>
          <a:t>Alt text </a:t>
        </a:r>
      </a:p>
    </p188:txBody>
  </p188:cm>
</p188:cmLst>
</file>

<file path=ppt/comments/modernComment_A86_13780783.xml><?xml version="1.0" encoding="utf-8"?>
<p188:cmLst xmlns:a="http://schemas.openxmlformats.org/drawingml/2006/main" xmlns:r="http://schemas.openxmlformats.org/officeDocument/2006/relationships" xmlns:p188="http://schemas.microsoft.com/office/powerpoint/2018/8/main">
  <p188:cm id="{1281BF00-5BAD-45D9-9F90-7581BE05F328}" authorId="{AEF73ACE-96D4-8514-B67C-F6C9C22E0B67}" status="resolved" created="2025-03-24T15:49:39.551" complete="100000">
    <ac:deMkLst xmlns:ac="http://schemas.microsoft.com/office/drawing/2013/main/command">
      <pc:docMk xmlns:pc="http://schemas.microsoft.com/office/powerpoint/2013/main/command"/>
      <pc:sldMk xmlns:pc="http://schemas.microsoft.com/office/powerpoint/2013/main/command" cId="326633347" sldId="2694"/>
      <ac:picMk id="8" creationId="{6DD8E0DB-E9B7-4DED-8C09-D7BEF04124EB}"/>
    </ac:deMkLst>
    <p188:txBody>
      <a:bodyPr/>
      <a:lstStyle/>
      <a:p>
        <a:r>
          <a:rPr lang="en-US"/>
          <a:t>Alt text</a:t>
        </a:r>
      </a:p>
    </p188:txBody>
  </p188:cm>
</p188:cmLst>
</file>

<file path=ppt/comments/modernComment_AD2_1FA9C405.xml><?xml version="1.0" encoding="utf-8"?>
<p188:cmLst xmlns:a="http://schemas.openxmlformats.org/drawingml/2006/main" xmlns:r="http://schemas.openxmlformats.org/officeDocument/2006/relationships" xmlns:p188="http://schemas.microsoft.com/office/powerpoint/2018/8/main">
  <p188:cm id="{5B22E144-88D4-4601-AAC1-72EE8320259D}" authorId="{478FF0EB-6F64-5135-C320-DDD03CE94351}" status="resolved" created="2024-08-15T17:00:10.450" complete="100000">
    <pc:sldMkLst xmlns:pc="http://schemas.microsoft.com/office/powerpoint/2013/main/command">
      <pc:docMk/>
      <pc:sldMk cId="531219461" sldId="2770"/>
    </pc:sldMkLst>
    <p188:txBody>
      <a:bodyPr/>
      <a:lstStyle/>
      <a:p>
        <a:r>
          <a:rPr lang="en-US"/>
          <a:t>Wellcare by Allwell also needs to be added to this section.</a:t>
        </a:r>
      </a:p>
    </p188:txBody>
  </p188:cm>
</p188:cmLst>
</file>

<file path=ppt/comments/modernComment_AD3_15530D0C.xml><?xml version="1.0" encoding="utf-8"?>
<p188:cmLst xmlns:a="http://schemas.openxmlformats.org/drawingml/2006/main" xmlns:r="http://schemas.openxmlformats.org/officeDocument/2006/relationships" xmlns:p188="http://schemas.microsoft.com/office/powerpoint/2018/8/main">
  <p188:cm id="{5443DF2A-2196-4926-95F9-C16B73D146EE}" authorId="{AEF73ACE-96D4-8514-B67C-F6C9C22E0B67}" status="resolved" created="2025-03-24T15:57:38.483" complete="100000">
    <ac:deMkLst xmlns:ac="http://schemas.microsoft.com/office/drawing/2013/main/command">
      <pc:docMk xmlns:pc="http://schemas.microsoft.com/office/powerpoint/2013/main/command"/>
      <pc:sldMk xmlns:pc="http://schemas.microsoft.com/office/powerpoint/2013/main/command" cId="357764364" sldId="2771"/>
      <ac:picMk id="8" creationId="{D52DBDF0-1B41-B90C-4528-4CC2E769936D}"/>
    </ac:deMkLst>
    <p188:txBody>
      <a:bodyPr/>
      <a:lstStyle/>
      <a:p>
        <a:r>
          <a:rPr lang="en-US"/>
          <a:t>Please convert image to table/text and correct “Non-Threating” to “Non-Threatening”</a:t>
        </a:r>
      </a:p>
    </p188:txBody>
    <p188:extLst>
      <p:ext xmlns:p="http://schemas.openxmlformats.org/presentationml/2006/main" uri="{57CB4572-C831-44C2-8A1C-0ADB6CCDFE69}">
        <p223:reactions xmlns:p223="http://schemas.microsoft.com/office/powerpoint/2022/03/main">
          <p223:rxn type="👍">
            <p223:instance time="2025-03-31T14:59:45.783" authorId="{464AFE02-E818-8AEF-9827-93F4B49FEF88}"/>
          </p223:rxn>
        </p223:reactions>
      </p:ext>
    </p188:extLst>
  </p188:cm>
</p188:cmLst>
</file>

<file path=ppt/comments/modernComment_AD6_D4E4D134.xml><?xml version="1.0" encoding="utf-8"?>
<p188:cmLst xmlns:a="http://schemas.openxmlformats.org/drawingml/2006/main" xmlns:r="http://schemas.openxmlformats.org/officeDocument/2006/relationships" xmlns:p188="http://schemas.microsoft.com/office/powerpoint/2018/8/main">
  <p188:cm id="{C17189D4-8277-4F6D-9A1C-537E79574656}" authorId="{AEF73ACE-96D4-8514-B67C-F6C9C22E0B67}" status="resolved" created="2025-03-24T16:07:10.322" complete="100000">
    <ac:deMkLst xmlns:ac="http://schemas.microsoft.com/office/drawing/2013/main/command">
      <pc:docMk xmlns:pc="http://schemas.microsoft.com/office/powerpoint/2013/main/command"/>
      <pc:sldMk xmlns:pc="http://schemas.microsoft.com/office/powerpoint/2013/main/command" cId="3571765556" sldId="2774"/>
      <ac:picMk id="8" creationId="{BB1F9644-2BE9-D558-5F69-AFE24D15A32D}"/>
    </ac:deMkLst>
    <p188:txBody>
      <a:bodyPr/>
      <a:lstStyle/>
      <a:p>
        <a:r>
          <a:rPr lang="en-US"/>
          <a:t>Alt text </a:t>
        </a:r>
      </a:p>
    </p188:txBody>
  </p188:cm>
</p188:cmLst>
</file>

<file path=ppt/comments/modernComment_AE6_104C5C5E.xml><?xml version="1.0" encoding="utf-8"?>
<p188:cmLst xmlns:a="http://schemas.openxmlformats.org/drawingml/2006/main" xmlns:r="http://schemas.openxmlformats.org/officeDocument/2006/relationships" xmlns:p188="http://schemas.microsoft.com/office/powerpoint/2018/8/main">
  <p188:cm id="{BE25620D-5FC0-4B8F-8089-1ADEEDBFD1E5}" authorId="{478FF0EB-6F64-5135-C320-DDD03CE94351}" status="resolved" created="2024-08-15T17:01:25.426" complete="100000">
    <pc:sldMkLst xmlns:pc="http://schemas.microsoft.com/office/powerpoint/2013/main/command">
      <pc:docMk/>
      <pc:sldMk cId="273439838" sldId="2790"/>
    </pc:sldMkLst>
    <p188:replyLst>
      <p188:reply id="{5D82385A-82EC-40CA-A132-71126B534903}" authorId="{557F65F0-9809-455A-29F5-B5895A1CEE59}" created="2024-08-29T16:56:10.559">
        <p188:txBody>
          <a:bodyPr/>
          <a:lstStyle/>
          <a:p>
            <a:r>
              <a:rPr lang="en-US"/>
              <a:t>Yes---all slides that have been updated by both RA and Quality have been updated and replaced.</a:t>
            </a:r>
          </a:p>
        </p188:txBody>
      </p188:reply>
    </p188:replyLst>
    <p188:txBody>
      <a:bodyPr/>
      <a:lstStyle/>
      <a:p>
        <a:r>
          <a:rPr lang="en-US"/>
          <a:t>Have you confirmed with the Risk Adjustment team that they will be able to present and that these slides are updated?</a:t>
        </a:r>
      </a:p>
    </p188:txBody>
  </p188:cm>
</p188:cmLst>
</file>

<file path=ppt/comments/modernComment_AE9_22AA1E41.xml><?xml version="1.0" encoding="utf-8"?>
<p188:cmLst xmlns:a="http://schemas.openxmlformats.org/drawingml/2006/main" xmlns:r="http://schemas.openxmlformats.org/officeDocument/2006/relationships" xmlns:p188="http://schemas.microsoft.com/office/powerpoint/2018/8/main">
  <p188:cm id="{8F4672EC-8D42-4A5B-9A6B-B9E12BE73983}" authorId="{AEF73ACE-96D4-8514-B67C-F6C9C22E0B67}" status="resolved" created="2025-03-24T16:06:38.252" complete="100000">
    <ac:deMkLst xmlns:ac="http://schemas.microsoft.com/office/drawing/2013/main/command">
      <pc:docMk xmlns:pc="http://schemas.microsoft.com/office/powerpoint/2013/main/command"/>
      <pc:sldMk xmlns:pc="http://schemas.microsoft.com/office/powerpoint/2013/main/command" cId="581574209" sldId="2793"/>
      <ac:picMk id="11" creationId="{FCB7F329-C8EB-5326-F485-D870673EFCAA}"/>
    </ac:deMkLst>
    <p188:txBody>
      <a:bodyPr/>
      <a:lstStyle/>
      <a:p>
        <a:r>
          <a:rPr lang="en-US"/>
          <a:t>Alt text </a:t>
        </a:r>
      </a:p>
    </p188:txBody>
  </p188:cm>
  <p188:cm id="{27F5E9FD-DE6D-4067-912A-3CFD2ABB8061}" authorId="{AEF73ACE-96D4-8514-B67C-F6C9C22E0B67}" status="resolved" created="2025-03-24T16:06:43.582" complete="100000">
    <ac:deMkLst xmlns:ac="http://schemas.microsoft.com/office/drawing/2013/main/command">
      <pc:docMk xmlns:pc="http://schemas.microsoft.com/office/powerpoint/2013/main/command"/>
      <pc:sldMk xmlns:pc="http://schemas.microsoft.com/office/powerpoint/2013/main/command" cId="581574209" sldId="2793"/>
      <ac:picMk id="7" creationId="{B550FE85-A3B5-D078-E650-B195F7ABC2F7}"/>
    </ac:deMkLst>
    <p188:txBody>
      <a:bodyPr/>
      <a:lstStyle/>
      <a:p>
        <a:r>
          <a:rPr lang="en-US"/>
          <a:t>Alt text </a:t>
        </a:r>
      </a:p>
    </p188:txBody>
  </p188:cm>
</p188:cmLst>
</file>

<file path=ppt/comments/modernComment_AF4_D4E17CB9.xml><?xml version="1.0" encoding="utf-8"?>
<p188:cmLst xmlns:a="http://schemas.openxmlformats.org/drawingml/2006/main" xmlns:r="http://schemas.openxmlformats.org/officeDocument/2006/relationships" xmlns:p188="http://schemas.microsoft.com/office/powerpoint/2018/8/main">
  <p188:cm id="{B8335BD3-1561-4894-83A1-5EC353C5A305}" authorId="{478FF0EB-6F64-5135-C320-DDD03CE94351}" status="resolved" created="2024-08-15T17:01:51.199" complete="100000">
    <pc:sldMkLst xmlns:pc="http://schemas.microsoft.com/office/powerpoint/2013/main/command">
      <pc:docMk/>
      <pc:sldMk cId="3571547321" sldId="2804"/>
    </pc:sldMkLst>
    <p188:replyLst>
      <p188:reply id="{85780DDB-DDEF-4D16-B0CD-F0ED29CBA844}" authorId="{557F65F0-9809-455A-29F5-B5895A1CEE59}" created="2024-08-29T16:56:21.236">
        <p188:txBody>
          <a:bodyPr/>
          <a:lstStyle/>
          <a:p>
            <a:r>
              <a:rPr lang="en-US"/>
              <a:t>yes</a:t>
            </a:r>
          </a:p>
        </p188:txBody>
      </p188:reply>
    </p188:replyLst>
    <p188:txBody>
      <a:bodyPr/>
      <a:lstStyle/>
      <a:p>
        <a:r>
          <a:rPr lang="en-US"/>
          <a:t>Have you confirmed with the Quality team that they will be able to present and that these slides are updated?</a:t>
        </a:r>
      </a:p>
    </p188:txBody>
  </p188:cm>
</p188:cmLst>
</file>

<file path=ppt/comments/modernComment_AF6_AFC7BA5F.xml><?xml version="1.0" encoding="utf-8"?>
<p188:cmLst xmlns:a="http://schemas.openxmlformats.org/drawingml/2006/main" xmlns:r="http://schemas.openxmlformats.org/officeDocument/2006/relationships" xmlns:p188="http://schemas.microsoft.com/office/powerpoint/2018/8/main">
  <p188:cm id="{4433A047-7F79-4C05-BDA7-2589FA19598B}" authorId="{AEF73ACE-96D4-8514-B67C-F6C9C22E0B67}" status="resolved" created="2025-03-24T15:59:20.090" complete="100000">
    <ac:deMkLst xmlns:ac="http://schemas.microsoft.com/office/drawing/2013/main/command">
      <pc:docMk xmlns:pc="http://schemas.microsoft.com/office/powerpoint/2013/main/command"/>
      <pc:sldMk xmlns:pc="http://schemas.microsoft.com/office/powerpoint/2013/main/command" cId="2949102175" sldId="2806"/>
      <ac:picMk id="6" creationId="{434C9C79-69A4-A79D-54FD-8E798D8625AF}"/>
    </ac:deMkLst>
    <p188:txBody>
      <a:bodyPr/>
      <a:lstStyle/>
      <a:p>
        <a:r>
          <a:rPr lang="en-US"/>
          <a:t>Please convert to table/text</a:t>
        </a:r>
      </a:p>
    </p188:txBody>
  </p188:cm>
</p188:cmLst>
</file>

<file path=ppt/comments/modernComment_B03_319F1395.xml><?xml version="1.0" encoding="utf-8"?>
<p188:cmLst xmlns:a="http://schemas.openxmlformats.org/drawingml/2006/main" xmlns:r="http://schemas.openxmlformats.org/officeDocument/2006/relationships" xmlns:p188="http://schemas.microsoft.com/office/powerpoint/2018/8/main">
  <p188:cm id="{3391A2B4-3BD4-4536-B03D-668B2899E6C3}" authorId="{AEF73ACE-96D4-8514-B67C-F6C9C22E0B67}" status="resolved" created="2025-03-24T16:07:46.830" complete="100000">
    <ac:deMkLst xmlns:ac="http://schemas.microsoft.com/office/drawing/2013/main/command">
      <pc:docMk xmlns:pc="http://schemas.microsoft.com/office/powerpoint/2013/main/command"/>
      <pc:sldMk xmlns:pc="http://schemas.microsoft.com/office/powerpoint/2013/main/command" cId="832508821" sldId="2819"/>
      <ac:picMk id="5" creationId="{13C2B86D-9CB5-51CF-0B6A-1D2BCB71955C}"/>
    </ac:deMkLst>
    <p188:txBody>
      <a:bodyPr/>
      <a:lstStyle/>
      <a:p>
        <a:r>
          <a:rPr lang="en-US"/>
          <a:t>Alt text or convert to table </a:t>
        </a:r>
      </a:p>
    </p188:txBody>
    <p188:extLst>
      <p:ext xmlns:p="http://schemas.openxmlformats.org/presentationml/2006/main" uri="{57CB4572-C831-44C2-8A1C-0ADB6CCDFE69}">
        <p223:reactions xmlns:p223="http://schemas.microsoft.com/office/powerpoint/2022/03/main">
          <p223:rxn type="👍">
            <p223:instance time="2025-03-31T15:00:46.895" authorId="{464AFE02-E818-8AEF-9827-93F4B49FEF88}"/>
          </p223:rxn>
        </p223:reactions>
      </p:ext>
    </p188:extLst>
  </p188:cm>
</p188:cmLst>
</file>

<file path=ppt/comments/modernComment_B44_7615ADD5.xml><?xml version="1.0" encoding="utf-8"?>
<p188:cmLst xmlns:a="http://schemas.openxmlformats.org/drawingml/2006/main" xmlns:r="http://schemas.openxmlformats.org/officeDocument/2006/relationships" xmlns:p188="http://schemas.microsoft.com/office/powerpoint/2018/8/main">
  <p188:cm id="{A9C7442D-E13A-402E-B1BC-B19B41861333}" authorId="{AEF73ACE-96D4-8514-B67C-F6C9C22E0B67}" status="resolved" created="2025-03-24T16:38:37.424" complete="100000">
    <ac:deMkLst xmlns:ac="http://schemas.microsoft.com/office/drawing/2013/main/command">
      <pc:docMk xmlns:pc="http://schemas.microsoft.com/office/powerpoint/2013/main/command"/>
      <pc:sldMk xmlns:pc="http://schemas.microsoft.com/office/powerpoint/2013/main/command" cId="1981132245" sldId="2884"/>
      <ac:picMk id="6" creationId="{9F0214AF-5D89-3ECE-ADBF-5F5203A8A88D}"/>
    </ac:deMkLst>
    <p188:txBody>
      <a:bodyPr/>
      <a:lstStyle/>
      <a:p>
        <a:r>
          <a:rPr lang="en-US"/>
          <a:t>Alt text </a:t>
        </a:r>
      </a:p>
    </p188:txBody>
  </p188:cm>
</p188:cmLst>
</file>

<file path=ppt/comments/modernComment_B4C_6070615B.xml><?xml version="1.0" encoding="utf-8"?>
<p188:cmLst xmlns:a="http://schemas.openxmlformats.org/drawingml/2006/main" xmlns:r="http://schemas.openxmlformats.org/officeDocument/2006/relationships" xmlns:p188="http://schemas.microsoft.com/office/powerpoint/2018/8/main">
  <p188:cm id="{DAB18278-4284-4B7C-B698-D0515EFDDCEC}" authorId="{AEF73ACE-96D4-8514-B67C-F6C9C22E0B67}" status="resolved" created="2025-03-24T15:52:27.964" complete="100000">
    <ac:deMkLst xmlns:ac="http://schemas.microsoft.com/office/drawing/2013/main/command">
      <pc:docMk xmlns:pc="http://schemas.microsoft.com/office/powerpoint/2013/main/command"/>
      <pc:sldMk xmlns:pc="http://schemas.microsoft.com/office/powerpoint/2013/main/command" cId="1617977691" sldId="2892"/>
      <ac:picMk id="6" creationId="{821399EB-B2D8-D694-FF61-128F434D8527}"/>
    </ac:deMkLst>
    <p188:txBody>
      <a:bodyPr/>
      <a:lstStyle/>
      <a:p>
        <a:r>
          <a:rPr lang="en-US"/>
          <a:t>Please convert image to a table/text </a:t>
        </a:r>
      </a:p>
    </p188:txBody>
    <p188:extLst>
      <p:ext xmlns:p="http://schemas.openxmlformats.org/presentationml/2006/main" uri="{57CB4572-C831-44C2-8A1C-0ADB6CCDFE69}">
        <p223:reactions xmlns:p223="http://schemas.microsoft.com/office/powerpoint/2022/03/main">
          <p223:rxn type="👍">
            <p223:instance time="2025-03-31T14:52:45.363" authorId="{464AFE02-E818-8AEF-9827-93F4B49FEF88}"/>
          </p223:rxn>
        </p223:reactions>
      </p:ext>
    </p188:extLst>
  </p188:cm>
</p188:cmLst>
</file>

<file path=ppt/comments/modernComment_B4D_5556AF93.xml><?xml version="1.0" encoding="utf-8"?>
<p188:cmLst xmlns:a="http://schemas.openxmlformats.org/drawingml/2006/main" xmlns:r="http://schemas.openxmlformats.org/officeDocument/2006/relationships" xmlns:p188="http://schemas.microsoft.com/office/powerpoint/2018/8/main">
  <p188:cm id="{7D1AB238-BE87-4B18-B584-F128BE472296}" authorId="{AEF73ACE-96D4-8514-B67C-F6C9C22E0B67}" status="resolved" created="2025-03-24T15:53:53.743" complete="100000">
    <ac:deMkLst xmlns:ac="http://schemas.microsoft.com/office/drawing/2013/main/command">
      <pc:docMk xmlns:pc="http://schemas.microsoft.com/office/powerpoint/2013/main/command"/>
      <pc:sldMk xmlns:pc="http://schemas.microsoft.com/office/powerpoint/2013/main/command" cId="1431744403" sldId="2893"/>
      <ac:picMk id="6" creationId="{EB53E6C6-ABAE-7CCC-A5A4-006044117103}"/>
    </ac:deMkLst>
    <p188:txBody>
      <a:bodyPr/>
      <a:lstStyle/>
      <a:p>
        <a:r>
          <a:rPr lang="en-US"/>
          <a:t>Please convert image to text </a:t>
        </a:r>
      </a:p>
    </p188:txBody>
    <p188:extLst>
      <p:ext xmlns:p="http://schemas.openxmlformats.org/presentationml/2006/main" uri="{57CB4572-C831-44C2-8A1C-0ADB6CCDFE69}">
        <p223:reactions xmlns:p223="http://schemas.microsoft.com/office/powerpoint/2022/03/main">
          <p223:rxn type="👍">
            <p223:instance time="2025-03-31T14:57:19.003" authorId="{464AFE02-E818-8AEF-9827-93F4B49FEF88}"/>
          </p223:rxn>
        </p223:reactions>
      </p:ext>
    </p188:extLst>
  </p188:cm>
</p188:cmLst>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49CB3-76F7-4118-9E9D-73AFBEB7DB86}" type="doc">
      <dgm:prSet loTypeId="urn:microsoft.com/office/officeart/2005/8/layout/pList2" loCatId="picture" qsTypeId="urn:microsoft.com/office/officeart/2005/8/quickstyle/simple1" qsCatId="simple" csTypeId="urn:microsoft.com/office/officeart/2005/8/colors/accent1_2" csCatId="accent1" phldr="1"/>
      <dgm:spPr/>
    </dgm:pt>
    <dgm:pt modelId="{DA3B37E2-52AD-4781-B8FD-E3731DEB5CFC}">
      <dgm:prSet phldrT="[Text]" custT="1"/>
      <dgm:spPr>
        <a:solidFill>
          <a:schemeClr val="accent5"/>
        </a:solidFill>
        <a:ln>
          <a:noFill/>
        </a:ln>
      </dgm:spPr>
      <dgm:t>
        <a:bodyPr anchor="ctr" anchorCtr="0"/>
        <a:lstStyle/>
        <a:p>
          <a:pPr>
            <a:buClrTx/>
            <a:buSzTx/>
            <a:buFontTx/>
            <a:buNone/>
          </a:pPr>
          <a:r>
            <a:rPr kumimoji="0" lang="en-US" sz="2000" b="0" i="0" u="none" strike="noStrike"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Identify actual disease burden of member and patient population   </a:t>
          </a:r>
          <a:endParaRPr lang="en-US" sz="2000" dirty="0"/>
        </a:p>
      </dgm:t>
      <dgm:extLst>
        <a:ext uri="{E40237B7-FDA0-4F09-8148-C483321AD2D9}">
          <dgm14:cNvPr xmlns:dgm14="http://schemas.microsoft.com/office/drawing/2010/diagram" id="0" name="" descr="A screenshot of an Arkansas Health and Wellness Identify actual disease burden of member and patient population, Improved quality of care through disease management programs, Ensure coverage of health expenditures and appropriate risk premiums."/>
        </a:ext>
      </dgm:extLst>
    </dgm:pt>
    <dgm:pt modelId="{E02EEAA0-A311-4D57-BCAA-088E1880D1AE}" type="parTrans" cxnId="{CAEA3289-7FE7-4DF4-8BFC-5837515F8D98}">
      <dgm:prSet/>
      <dgm:spPr/>
      <dgm:t>
        <a:bodyPr/>
        <a:lstStyle/>
        <a:p>
          <a:endParaRPr lang="en-US"/>
        </a:p>
      </dgm:t>
    </dgm:pt>
    <dgm:pt modelId="{43EEF746-8EA9-4F4F-8A82-CC0CB8EDB6CD}" type="sibTrans" cxnId="{CAEA3289-7FE7-4DF4-8BFC-5837515F8D98}">
      <dgm:prSet/>
      <dgm:spPr/>
      <dgm:t>
        <a:bodyPr/>
        <a:lstStyle/>
        <a:p>
          <a:endParaRPr lang="en-US"/>
        </a:p>
      </dgm:t>
    </dgm:pt>
    <dgm:pt modelId="{D232E8E6-2184-4223-AA92-ADCCA54C663D}">
      <dgm:prSet phldrT="[Text]" custT="1"/>
      <dgm:spPr>
        <a:solidFill>
          <a:schemeClr val="accent5"/>
        </a:solidFill>
        <a:ln>
          <a:noFill/>
        </a:ln>
      </dgm:spPr>
      <dgm:t>
        <a:bodyPr anchor="ctr" anchorCtr="0"/>
        <a:lstStyle/>
        <a:p>
          <a:pPr>
            <a:buClrTx/>
            <a:buSzTx/>
            <a:buFontTx/>
            <a:buNone/>
          </a:pPr>
          <a:r>
            <a:rPr kumimoji="0" lang="en-US" sz="2000" b="0" i="0" u="none" strike="noStrike"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Improved quality of care through disease management programs</a:t>
          </a:r>
          <a:endParaRPr lang="en-US" sz="2000" dirty="0"/>
        </a:p>
      </dgm:t>
    </dgm:pt>
    <dgm:pt modelId="{025F9D5D-56F3-44FB-AEC2-A3F04D575D6A}" type="parTrans" cxnId="{210F0392-B5A2-4B94-ACD1-E3798C94F564}">
      <dgm:prSet/>
      <dgm:spPr/>
      <dgm:t>
        <a:bodyPr/>
        <a:lstStyle/>
        <a:p>
          <a:endParaRPr lang="en-US"/>
        </a:p>
      </dgm:t>
    </dgm:pt>
    <dgm:pt modelId="{949254EB-D453-4B13-A28C-44995F1EF397}" type="sibTrans" cxnId="{210F0392-B5A2-4B94-ACD1-E3798C94F564}">
      <dgm:prSet/>
      <dgm:spPr/>
      <dgm:t>
        <a:bodyPr/>
        <a:lstStyle/>
        <a:p>
          <a:endParaRPr lang="en-US"/>
        </a:p>
      </dgm:t>
    </dgm:pt>
    <dgm:pt modelId="{5B77382C-DFA3-4D85-9527-33DDF70FCFD9}">
      <dgm:prSet phldrT="[Text]" custT="1"/>
      <dgm:spPr>
        <a:solidFill>
          <a:schemeClr val="accent5"/>
        </a:solidFill>
        <a:ln>
          <a:noFill/>
        </a:ln>
      </dgm:spPr>
      <dgm:t>
        <a:bodyPr anchor="ctr" anchorCtr="0"/>
        <a:lstStyle/>
        <a:p>
          <a:pPr>
            <a:buClrTx/>
            <a:buSzTx/>
            <a:buFontTx/>
            <a:buNone/>
          </a:pPr>
          <a:r>
            <a:rPr kumimoji="0" lang="en-US" sz="2000" b="0" i="0" u="none" strike="noStrike"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Ensure coverage of health expenditures </a:t>
          </a:r>
          <a:br>
            <a:rPr kumimoji="0" lang="en-US" sz="2000" b="0" i="0" u="none" strike="noStrike"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2000" b="0" i="0" u="none" strike="noStrike"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and appropriate </a:t>
          </a:r>
          <a:br>
            <a:rPr kumimoji="0" lang="en-US" sz="2000" b="0" i="0" u="none" strike="noStrike"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2000" b="0" i="0" u="none" strike="noStrike"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risk premiums</a:t>
          </a:r>
        </a:p>
      </dgm:t>
    </dgm:pt>
    <dgm:pt modelId="{851CED39-AB41-4F86-A1C8-9663485433FF}" type="parTrans" cxnId="{29577B63-C82D-46BE-B9F9-DA4F92561712}">
      <dgm:prSet/>
      <dgm:spPr/>
      <dgm:t>
        <a:bodyPr/>
        <a:lstStyle/>
        <a:p>
          <a:endParaRPr lang="en-US"/>
        </a:p>
      </dgm:t>
    </dgm:pt>
    <dgm:pt modelId="{5B976C35-64FE-43D9-B7EE-6001BFEC43F7}" type="sibTrans" cxnId="{29577B63-C82D-46BE-B9F9-DA4F92561712}">
      <dgm:prSet/>
      <dgm:spPr/>
      <dgm:t>
        <a:bodyPr/>
        <a:lstStyle/>
        <a:p>
          <a:endParaRPr lang="en-US"/>
        </a:p>
      </dgm:t>
    </dgm:pt>
    <dgm:pt modelId="{923C0BEF-6F0C-42E0-81D0-9F3F283C6AF2}" type="pres">
      <dgm:prSet presAssocID="{32D49CB3-76F7-4118-9E9D-73AFBEB7DB86}" presName="Name0" presStyleCnt="0">
        <dgm:presLayoutVars>
          <dgm:dir/>
          <dgm:resizeHandles val="exact"/>
        </dgm:presLayoutVars>
      </dgm:prSet>
      <dgm:spPr/>
    </dgm:pt>
    <dgm:pt modelId="{1302129D-860D-47CE-8B3F-6D672F188B3E}" type="pres">
      <dgm:prSet presAssocID="{32D49CB3-76F7-4118-9E9D-73AFBEB7DB86}" presName="bkgdShp" presStyleLbl="alignAccFollowNode1" presStyleIdx="0" presStyleCnt="1" custFlipHor="1" custScaleX="8119" custScaleY="101647" custLinFactNeighborX="8232" custLinFactNeighborY="56328"/>
      <dgm:spPr/>
    </dgm:pt>
    <dgm:pt modelId="{93D70577-2334-4A38-B529-1E7B09EE7F12}" type="pres">
      <dgm:prSet presAssocID="{32D49CB3-76F7-4118-9E9D-73AFBEB7DB86}" presName="linComp" presStyleCnt="0"/>
      <dgm:spPr/>
    </dgm:pt>
    <dgm:pt modelId="{C600A4E0-A3AB-4C01-B9D2-39CBAB8D26B2}" type="pres">
      <dgm:prSet presAssocID="{DA3B37E2-52AD-4781-B8FD-E3731DEB5CFC}" presName="compNode" presStyleCnt="0"/>
      <dgm:spPr/>
    </dgm:pt>
    <dgm:pt modelId="{0111F4D1-1D53-4098-94C3-BDB46322D8FA}" type="pres">
      <dgm:prSet presAssocID="{DA3B37E2-52AD-4781-B8FD-E3731DEB5CFC}" presName="node" presStyleLbl="node1" presStyleIdx="0" presStyleCnt="3" custScaleX="98712" custScaleY="80669" custLinFactNeighborX="1208" custLinFactNeighborY="-784">
        <dgm:presLayoutVars>
          <dgm:bulletEnabled val="1"/>
        </dgm:presLayoutVars>
      </dgm:prSet>
      <dgm:spPr>
        <a:prstGeom prst="round2DiagRect">
          <a:avLst/>
        </a:prstGeom>
      </dgm:spPr>
    </dgm:pt>
    <dgm:pt modelId="{3AC28BD0-AB9C-4069-AA3E-9B9672C9DCE4}" type="pres">
      <dgm:prSet presAssocID="{DA3B37E2-52AD-4781-B8FD-E3731DEB5CFC}" presName="invisiNode" presStyleLbl="node1" presStyleIdx="0" presStyleCnt="3"/>
      <dgm:spPr/>
    </dgm:pt>
    <dgm:pt modelId="{B826A590-7F8D-4155-A44F-F84A322F1546}" type="pres">
      <dgm:prSet presAssocID="{DA3B37E2-52AD-4781-B8FD-E3731DEB5CFC}" presName="imagNode" presStyleLbl="fgImgPlace1" presStyleIdx="0" presStyleCnt="3" custScaleX="98712" custScaleY="134448" custLinFactNeighborX="1285" custLinFactNeighborY="32566"/>
      <dgm:spPr>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6A27C68E-E272-4E5F-B6EA-4B7C09D94E53}" type="pres">
      <dgm:prSet presAssocID="{43EEF746-8EA9-4F4F-8A82-CC0CB8EDB6CD}" presName="sibTrans" presStyleLbl="sibTrans2D1" presStyleIdx="0" presStyleCnt="0"/>
      <dgm:spPr/>
    </dgm:pt>
    <dgm:pt modelId="{488B9C74-5660-483A-B039-65384E5779E8}" type="pres">
      <dgm:prSet presAssocID="{D232E8E6-2184-4223-AA92-ADCCA54C663D}" presName="compNode" presStyleCnt="0"/>
      <dgm:spPr/>
    </dgm:pt>
    <dgm:pt modelId="{15A2BF16-4275-4203-AA63-FC99A3334D6D}" type="pres">
      <dgm:prSet presAssocID="{D232E8E6-2184-4223-AA92-ADCCA54C663D}" presName="node" presStyleLbl="node1" presStyleIdx="1" presStyleCnt="3" custScaleX="98712" custScaleY="80669" custLinFactNeighborX="1372" custLinFactNeighborY="-784">
        <dgm:presLayoutVars>
          <dgm:bulletEnabled val="1"/>
        </dgm:presLayoutVars>
      </dgm:prSet>
      <dgm:spPr>
        <a:prstGeom prst="round2DiagRect">
          <a:avLst/>
        </a:prstGeom>
      </dgm:spPr>
    </dgm:pt>
    <dgm:pt modelId="{6362167E-37D0-49CF-8A51-9804A7843D4D}" type="pres">
      <dgm:prSet presAssocID="{D232E8E6-2184-4223-AA92-ADCCA54C663D}" presName="invisiNode" presStyleLbl="node1" presStyleIdx="1" presStyleCnt="3"/>
      <dgm:spPr/>
    </dgm:pt>
    <dgm:pt modelId="{CC316870-185B-482E-8FA9-083D4CAFA1B2}" type="pres">
      <dgm:prSet presAssocID="{D232E8E6-2184-4223-AA92-ADCCA54C663D}" presName="imagNode" presStyleLbl="fgImgPlace1" presStyleIdx="1" presStyleCnt="3" custScaleX="98712" custScaleY="134448" custLinFactNeighborX="1372" custLinFactNeighborY="32566"/>
      <dgm:spPr>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pt>
    <dgm:pt modelId="{257EB5B6-AC86-42BA-87A8-506BC065505D}" type="pres">
      <dgm:prSet presAssocID="{949254EB-D453-4B13-A28C-44995F1EF397}" presName="sibTrans" presStyleLbl="sibTrans2D1" presStyleIdx="0" presStyleCnt="0"/>
      <dgm:spPr/>
    </dgm:pt>
    <dgm:pt modelId="{AC4C4154-9D9D-47F6-9C4D-56C29236D990}" type="pres">
      <dgm:prSet presAssocID="{5B77382C-DFA3-4D85-9527-33DDF70FCFD9}" presName="compNode" presStyleCnt="0"/>
      <dgm:spPr/>
    </dgm:pt>
    <dgm:pt modelId="{E9F43428-3544-43DB-87C9-DAC1B49318A1}" type="pres">
      <dgm:prSet presAssocID="{5B77382C-DFA3-4D85-9527-33DDF70FCFD9}" presName="node" presStyleLbl="node1" presStyleIdx="2" presStyleCnt="3" custScaleX="98712" custScaleY="80669" custLinFactNeighborX="1213" custLinFactNeighborY="-784">
        <dgm:presLayoutVars>
          <dgm:bulletEnabled val="1"/>
        </dgm:presLayoutVars>
      </dgm:prSet>
      <dgm:spPr>
        <a:prstGeom prst="round2DiagRect">
          <a:avLst/>
        </a:prstGeom>
      </dgm:spPr>
    </dgm:pt>
    <dgm:pt modelId="{F3DEC852-055E-4FE5-83C8-DFF8A1FE255E}" type="pres">
      <dgm:prSet presAssocID="{5B77382C-DFA3-4D85-9527-33DDF70FCFD9}" presName="invisiNode" presStyleLbl="node1" presStyleIdx="2" presStyleCnt="3"/>
      <dgm:spPr/>
    </dgm:pt>
    <dgm:pt modelId="{3AEB2759-A13A-4560-920F-FE6BF46F4CB9}" type="pres">
      <dgm:prSet presAssocID="{5B77382C-DFA3-4D85-9527-33DDF70FCFD9}" presName="imagNode" presStyleLbl="fgImgPlace1" presStyleIdx="2" presStyleCnt="3" custScaleX="98712" custScaleY="134448" custLinFactNeighborX="808" custLinFactNeighborY="33607"/>
      <dgm:spPr>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dgm:spPr>
    </dgm:pt>
  </dgm:ptLst>
  <dgm:cxnLst>
    <dgm:cxn modelId="{48E9791B-3915-471D-B303-CF52A6DB5331}" type="presOf" srcId="{D232E8E6-2184-4223-AA92-ADCCA54C663D}" destId="{15A2BF16-4275-4203-AA63-FC99A3334D6D}" srcOrd="0" destOrd="0" presId="urn:microsoft.com/office/officeart/2005/8/layout/pList2"/>
    <dgm:cxn modelId="{29577B63-C82D-46BE-B9F9-DA4F92561712}" srcId="{32D49CB3-76F7-4118-9E9D-73AFBEB7DB86}" destId="{5B77382C-DFA3-4D85-9527-33DDF70FCFD9}" srcOrd="2" destOrd="0" parTransId="{851CED39-AB41-4F86-A1C8-9663485433FF}" sibTransId="{5B976C35-64FE-43D9-B7EE-6001BFEC43F7}"/>
    <dgm:cxn modelId="{CAEA3289-7FE7-4DF4-8BFC-5837515F8D98}" srcId="{32D49CB3-76F7-4118-9E9D-73AFBEB7DB86}" destId="{DA3B37E2-52AD-4781-B8FD-E3731DEB5CFC}" srcOrd="0" destOrd="0" parTransId="{E02EEAA0-A311-4D57-BCAA-088E1880D1AE}" sibTransId="{43EEF746-8EA9-4F4F-8A82-CC0CB8EDB6CD}"/>
    <dgm:cxn modelId="{EB730092-7410-4393-9C75-9F709E31F3C8}" type="presOf" srcId="{DA3B37E2-52AD-4781-B8FD-E3731DEB5CFC}" destId="{0111F4D1-1D53-4098-94C3-BDB46322D8FA}" srcOrd="0" destOrd="0" presId="urn:microsoft.com/office/officeart/2005/8/layout/pList2"/>
    <dgm:cxn modelId="{210F0392-B5A2-4B94-ACD1-E3798C94F564}" srcId="{32D49CB3-76F7-4118-9E9D-73AFBEB7DB86}" destId="{D232E8E6-2184-4223-AA92-ADCCA54C663D}" srcOrd="1" destOrd="0" parTransId="{025F9D5D-56F3-44FB-AEC2-A3F04D575D6A}" sibTransId="{949254EB-D453-4B13-A28C-44995F1EF397}"/>
    <dgm:cxn modelId="{7056F096-A0BA-4398-9DCD-C5066732850E}" type="presOf" srcId="{5B77382C-DFA3-4D85-9527-33DDF70FCFD9}" destId="{E9F43428-3544-43DB-87C9-DAC1B49318A1}" srcOrd="0" destOrd="0" presId="urn:microsoft.com/office/officeart/2005/8/layout/pList2"/>
    <dgm:cxn modelId="{BD6394C3-B7AF-4DF8-988B-020056D1655D}" type="presOf" srcId="{43EEF746-8EA9-4F4F-8A82-CC0CB8EDB6CD}" destId="{6A27C68E-E272-4E5F-B6EA-4B7C09D94E53}" srcOrd="0" destOrd="0" presId="urn:microsoft.com/office/officeart/2005/8/layout/pList2"/>
    <dgm:cxn modelId="{ED49E9C7-51B7-4230-9CC8-A18B00178730}" type="presOf" srcId="{32D49CB3-76F7-4118-9E9D-73AFBEB7DB86}" destId="{923C0BEF-6F0C-42E0-81D0-9F3F283C6AF2}" srcOrd="0" destOrd="0" presId="urn:microsoft.com/office/officeart/2005/8/layout/pList2"/>
    <dgm:cxn modelId="{BBEC2FE3-E6D2-45D9-87BF-7BBD647066A7}" type="presOf" srcId="{949254EB-D453-4B13-A28C-44995F1EF397}" destId="{257EB5B6-AC86-42BA-87A8-506BC065505D}" srcOrd="0" destOrd="0" presId="urn:microsoft.com/office/officeart/2005/8/layout/pList2"/>
    <dgm:cxn modelId="{84E06BF4-BE9F-4503-8F6F-C71A6BA5B7EC}" type="presParOf" srcId="{923C0BEF-6F0C-42E0-81D0-9F3F283C6AF2}" destId="{1302129D-860D-47CE-8B3F-6D672F188B3E}" srcOrd="0" destOrd="0" presId="urn:microsoft.com/office/officeart/2005/8/layout/pList2"/>
    <dgm:cxn modelId="{ED12B194-FFDC-41FF-B031-9F19F78D62CD}" type="presParOf" srcId="{923C0BEF-6F0C-42E0-81D0-9F3F283C6AF2}" destId="{93D70577-2334-4A38-B529-1E7B09EE7F12}" srcOrd="1" destOrd="0" presId="urn:microsoft.com/office/officeart/2005/8/layout/pList2"/>
    <dgm:cxn modelId="{341CB2D5-CE53-4306-92C7-2F854D2DC069}" type="presParOf" srcId="{93D70577-2334-4A38-B529-1E7B09EE7F12}" destId="{C600A4E0-A3AB-4C01-B9D2-39CBAB8D26B2}" srcOrd="0" destOrd="0" presId="urn:microsoft.com/office/officeart/2005/8/layout/pList2"/>
    <dgm:cxn modelId="{74943780-54A4-493C-8770-E9CC6D52155F}" type="presParOf" srcId="{C600A4E0-A3AB-4C01-B9D2-39CBAB8D26B2}" destId="{0111F4D1-1D53-4098-94C3-BDB46322D8FA}" srcOrd="0" destOrd="0" presId="urn:microsoft.com/office/officeart/2005/8/layout/pList2"/>
    <dgm:cxn modelId="{D1BE991A-246D-4F1C-907B-21890E78804F}" type="presParOf" srcId="{C600A4E0-A3AB-4C01-B9D2-39CBAB8D26B2}" destId="{3AC28BD0-AB9C-4069-AA3E-9B9672C9DCE4}" srcOrd="1" destOrd="0" presId="urn:microsoft.com/office/officeart/2005/8/layout/pList2"/>
    <dgm:cxn modelId="{8DDCCF17-47CF-48AA-BB0E-B897E5F9BF88}" type="presParOf" srcId="{C600A4E0-A3AB-4C01-B9D2-39CBAB8D26B2}" destId="{B826A590-7F8D-4155-A44F-F84A322F1546}" srcOrd="2" destOrd="0" presId="urn:microsoft.com/office/officeart/2005/8/layout/pList2"/>
    <dgm:cxn modelId="{774199E5-6294-42D9-BC94-9BEB0E5D76C0}" type="presParOf" srcId="{93D70577-2334-4A38-B529-1E7B09EE7F12}" destId="{6A27C68E-E272-4E5F-B6EA-4B7C09D94E53}" srcOrd="1" destOrd="0" presId="urn:microsoft.com/office/officeart/2005/8/layout/pList2"/>
    <dgm:cxn modelId="{CBC3B824-8489-4B1A-9DE2-F6BEE11A08FD}" type="presParOf" srcId="{93D70577-2334-4A38-B529-1E7B09EE7F12}" destId="{488B9C74-5660-483A-B039-65384E5779E8}" srcOrd="2" destOrd="0" presId="urn:microsoft.com/office/officeart/2005/8/layout/pList2"/>
    <dgm:cxn modelId="{9B0905C5-0718-4138-A0CC-8F4E5221DA1B}" type="presParOf" srcId="{488B9C74-5660-483A-B039-65384E5779E8}" destId="{15A2BF16-4275-4203-AA63-FC99A3334D6D}" srcOrd="0" destOrd="0" presId="urn:microsoft.com/office/officeart/2005/8/layout/pList2"/>
    <dgm:cxn modelId="{C38581F4-E8D2-4B0D-8EA2-DBF0176662BF}" type="presParOf" srcId="{488B9C74-5660-483A-B039-65384E5779E8}" destId="{6362167E-37D0-49CF-8A51-9804A7843D4D}" srcOrd="1" destOrd="0" presId="urn:microsoft.com/office/officeart/2005/8/layout/pList2"/>
    <dgm:cxn modelId="{FF0AFADB-A797-4673-AE04-DF273C1B3227}" type="presParOf" srcId="{488B9C74-5660-483A-B039-65384E5779E8}" destId="{CC316870-185B-482E-8FA9-083D4CAFA1B2}" srcOrd="2" destOrd="0" presId="urn:microsoft.com/office/officeart/2005/8/layout/pList2"/>
    <dgm:cxn modelId="{E5FA8F0C-5475-484A-8301-A1DC49DD490E}" type="presParOf" srcId="{93D70577-2334-4A38-B529-1E7B09EE7F12}" destId="{257EB5B6-AC86-42BA-87A8-506BC065505D}" srcOrd="3" destOrd="0" presId="urn:microsoft.com/office/officeart/2005/8/layout/pList2"/>
    <dgm:cxn modelId="{0793E45E-247A-4924-B056-426EF3F8DF3C}" type="presParOf" srcId="{93D70577-2334-4A38-B529-1E7B09EE7F12}" destId="{AC4C4154-9D9D-47F6-9C4D-56C29236D990}" srcOrd="4" destOrd="0" presId="urn:microsoft.com/office/officeart/2005/8/layout/pList2"/>
    <dgm:cxn modelId="{B066F8FF-8D8D-4C36-86D1-A6085B748AB4}" type="presParOf" srcId="{AC4C4154-9D9D-47F6-9C4D-56C29236D990}" destId="{E9F43428-3544-43DB-87C9-DAC1B49318A1}" srcOrd="0" destOrd="0" presId="urn:microsoft.com/office/officeart/2005/8/layout/pList2"/>
    <dgm:cxn modelId="{0681B769-E453-4837-9B9C-51DC887D3887}" type="presParOf" srcId="{AC4C4154-9D9D-47F6-9C4D-56C29236D990}" destId="{F3DEC852-055E-4FE5-83C8-DFF8A1FE255E}" srcOrd="1" destOrd="0" presId="urn:microsoft.com/office/officeart/2005/8/layout/pList2"/>
    <dgm:cxn modelId="{4947CB7C-1983-4E48-ABBB-2FA1963924E0}" type="presParOf" srcId="{AC4C4154-9D9D-47F6-9C4D-56C29236D990}" destId="{3AEB2759-A13A-4560-920F-FE6BF46F4CB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217FC3-3173-41D9-98DF-C84BC4675634}"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DE5ECEC3-7D2A-4B7B-BA28-C2FF9F3B1797}">
      <dgm:prSet custT="1"/>
      <dgm:spPr/>
      <dgm:t>
        <a:bodyPr lIns="274320"/>
        <a:lstStyle/>
        <a:p>
          <a:r>
            <a:rPr lang="en-US" sz="1800" dirty="0"/>
            <a:t>Assist providers with engaging patients and actively address chronic conditions</a:t>
          </a:r>
        </a:p>
      </dgm:t>
      <dgm:extLst>
        <a:ext uri="{E40237B7-FDA0-4F09-8148-C483321AD2D9}">
          <dgm14:cNvPr xmlns:dgm14="http://schemas.microsoft.com/office/drawing/2010/diagram" id="0" name="" descr="Assist providers with engaging patients and actively address chronic conditions"/>
        </a:ext>
      </dgm:extLst>
    </dgm:pt>
    <dgm:pt modelId="{C2293742-1775-479F-8221-FD37E69694C9}" type="parTrans" cxnId="{2F9FC1BD-078F-4357-8953-CF4B052ED6B9}">
      <dgm:prSet/>
      <dgm:spPr/>
      <dgm:t>
        <a:bodyPr/>
        <a:lstStyle/>
        <a:p>
          <a:endParaRPr lang="en-US" sz="1800"/>
        </a:p>
      </dgm:t>
    </dgm:pt>
    <dgm:pt modelId="{FA1528CF-C709-4BD5-AF21-9A70EB0C5996}" type="sibTrans" cxnId="{2F9FC1BD-078F-4357-8953-CF4B052ED6B9}">
      <dgm:prSet/>
      <dgm:spPr/>
      <dgm:t>
        <a:bodyPr/>
        <a:lstStyle/>
        <a:p>
          <a:endParaRPr lang="en-US" sz="1800"/>
        </a:p>
      </dgm:t>
    </dgm:pt>
    <dgm:pt modelId="{06DFA136-885B-4588-84E7-C519F2A50BB6}">
      <dgm:prSet custT="1"/>
      <dgm:spPr/>
      <dgm:t>
        <a:bodyPr lIns="274320"/>
        <a:lstStyle/>
        <a:p>
          <a:r>
            <a:rPr lang="en-US" sz="1800" dirty="0"/>
            <a:t>Ensure risk-adjusted conditions are coded accurately and documented annually</a:t>
          </a:r>
        </a:p>
      </dgm:t>
      <dgm:extLst>
        <a:ext uri="{E40237B7-FDA0-4F09-8148-C483321AD2D9}">
          <dgm14:cNvPr xmlns:dgm14="http://schemas.microsoft.com/office/drawing/2010/diagram" id="0" name="" descr="Ensure risk-adjusted conditions are coded accurately and documented annually"/>
        </a:ext>
      </dgm:extLst>
    </dgm:pt>
    <dgm:pt modelId="{14CAE59B-67E9-425C-8585-B82E56F9FD11}" type="parTrans" cxnId="{1224C8F7-7796-41E7-8DE9-CFEFBC6A9F99}">
      <dgm:prSet/>
      <dgm:spPr/>
      <dgm:t>
        <a:bodyPr/>
        <a:lstStyle/>
        <a:p>
          <a:endParaRPr lang="en-US" sz="1800"/>
        </a:p>
      </dgm:t>
    </dgm:pt>
    <dgm:pt modelId="{3825A383-927B-4FD6-BEC1-C346DF123B8B}" type="sibTrans" cxnId="{1224C8F7-7796-41E7-8DE9-CFEFBC6A9F99}">
      <dgm:prSet/>
      <dgm:spPr/>
      <dgm:t>
        <a:bodyPr/>
        <a:lstStyle/>
        <a:p>
          <a:endParaRPr lang="en-US" sz="1800"/>
        </a:p>
      </dgm:t>
    </dgm:pt>
    <dgm:pt modelId="{A992FB0B-086B-496A-B3FB-1AED9FB8510B}">
      <dgm:prSet custT="1"/>
      <dgm:spPr/>
      <dgm:t>
        <a:bodyPr lIns="274320"/>
        <a:lstStyle/>
        <a:p>
          <a:r>
            <a:rPr lang="en-US" sz="1800" dirty="0"/>
            <a:t>Develop relationships with provider partners to serve as a resource and assist </a:t>
          </a:r>
          <a:br>
            <a:rPr lang="en-US" sz="1800" dirty="0"/>
          </a:br>
          <a:r>
            <a:rPr lang="en-US" sz="1800" dirty="0"/>
            <a:t>with strategy to target patients </a:t>
          </a:r>
        </a:p>
      </dgm:t>
      <dgm:extLst>
        <a:ext uri="{E40237B7-FDA0-4F09-8148-C483321AD2D9}">
          <dgm14:cNvPr xmlns:dgm14="http://schemas.microsoft.com/office/drawing/2010/diagram" id="0" name="" descr="Develop relationships with provider partners to serve as a resource and assist &#10;with strategy to target patients &#10;"/>
        </a:ext>
      </dgm:extLst>
    </dgm:pt>
    <dgm:pt modelId="{D38CFC78-C9A5-4AA7-A78A-6814A5D3F66A}" type="parTrans" cxnId="{8EEBA5F3-E61C-44F8-8C14-10B75CE2DED1}">
      <dgm:prSet/>
      <dgm:spPr/>
      <dgm:t>
        <a:bodyPr/>
        <a:lstStyle/>
        <a:p>
          <a:endParaRPr lang="en-US" sz="1800"/>
        </a:p>
      </dgm:t>
    </dgm:pt>
    <dgm:pt modelId="{127C5D9F-E1B7-4166-ADC5-9D620E25D69D}" type="sibTrans" cxnId="{8EEBA5F3-E61C-44F8-8C14-10B75CE2DED1}">
      <dgm:prSet/>
      <dgm:spPr/>
      <dgm:t>
        <a:bodyPr/>
        <a:lstStyle/>
        <a:p>
          <a:endParaRPr lang="en-US" sz="1800"/>
        </a:p>
      </dgm:t>
    </dgm:pt>
    <dgm:pt modelId="{C7550ACC-04B9-4443-8821-0F0559BD5324}">
      <dgm:prSet custT="1"/>
      <dgm:spPr/>
      <dgm:t>
        <a:bodyPr lIns="274320"/>
        <a:lstStyle/>
        <a:p>
          <a:r>
            <a:rPr lang="en-US" sz="1800" dirty="0"/>
            <a:t>Increase recapture and persistency rates </a:t>
          </a:r>
        </a:p>
      </dgm:t>
      <dgm:extLst>
        <a:ext uri="{E40237B7-FDA0-4F09-8148-C483321AD2D9}">
          <dgm14:cNvPr xmlns:dgm14="http://schemas.microsoft.com/office/drawing/2010/diagram" id="0" name="" descr="Increase recapture and persistency rates &#10;"/>
        </a:ext>
      </dgm:extLst>
    </dgm:pt>
    <dgm:pt modelId="{C34A8718-4480-411B-BE4C-31240577A565}" type="parTrans" cxnId="{5CA772E7-21F4-45A7-B3FD-3787CA347745}">
      <dgm:prSet/>
      <dgm:spPr/>
      <dgm:t>
        <a:bodyPr/>
        <a:lstStyle/>
        <a:p>
          <a:endParaRPr lang="en-US" sz="1800"/>
        </a:p>
      </dgm:t>
    </dgm:pt>
    <dgm:pt modelId="{AA9CE0F3-FFC6-4474-B26C-39FF30C05D06}" type="sibTrans" cxnId="{5CA772E7-21F4-45A7-B3FD-3787CA347745}">
      <dgm:prSet/>
      <dgm:spPr/>
      <dgm:t>
        <a:bodyPr/>
        <a:lstStyle/>
        <a:p>
          <a:endParaRPr lang="en-US" sz="1800"/>
        </a:p>
      </dgm:t>
    </dgm:pt>
    <dgm:pt modelId="{E1654B6E-F516-4873-866E-D82A2F1C561A}">
      <dgm:prSet custT="1"/>
      <dgm:spPr/>
      <dgm:t>
        <a:bodyPr lIns="274320"/>
        <a:lstStyle/>
        <a:p>
          <a:r>
            <a:rPr lang="en-US" sz="1800" dirty="0"/>
            <a:t>Decrease members without visit (MWOV) rates </a:t>
          </a:r>
        </a:p>
      </dgm:t>
      <dgm:extLst>
        <a:ext uri="{E40237B7-FDA0-4F09-8148-C483321AD2D9}">
          <dgm14:cNvPr xmlns:dgm14="http://schemas.microsoft.com/office/drawing/2010/diagram" id="0" name="" descr="Decrease members without visit (MWOV) rates &#10;"/>
        </a:ext>
      </dgm:extLst>
    </dgm:pt>
    <dgm:pt modelId="{CDEB819E-027F-4C0E-B44A-B99E218E9254}" type="parTrans" cxnId="{5F181F9C-7C10-413F-80C7-0A9FA90D8D57}">
      <dgm:prSet/>
      <dgm:spPr/>
      <dgm:t>
        <a:bodyPr/>
        <a:lstStyle/>
        <a:p>
          <a:endParaRPr lang="en-US" sz="1800"/>
        </a:p>
      </dgm:t>
    </dgm:pt>
    <dgm:pt modelId="{EF9AFD22-3E12-4C85-ADD1-03CB58E6935E}" type="sibTrans" cxnId="{5F181F9C-7C10-413F-80C7-0A9FA90D8D57}">
      <dgm:prSet/>
      <dgm:spPr/>
      <dgm:t>
        <a:bodyPr/>
        <a:lstStyle/>
        <a:p>
          <a:endParaRPr lang="en-US" sz="1800"/>
        </a:p>
      </dgm:t>
    </dgm:pt>
    <dgm:pt modelId="{4FCB81CC-9A1D-4462-BC89-66EFD85466AF}" type="pres">
      <dgm:prSet presAssocID="{98217FC3-3173-41D9-98DF-C84BC4675634}" presName="Name0" presStyleCnt="0">
        <dgm:presLayoutVars>
          <dgm:chMax val="7"/>
          <dgm:chPref val="7"/>
          <dgm:dir/>
        </dgm:presLayoutVars>
      </dgm:prSet>
      <dgm:spPr/>
    </dgm:pt>
    <dgm:pt modelId="{095AD738-1B29-408F-833B-CA41F705CE40}" type="pres">
      <dgm:prSet presAssocID="{98217FC3-3173-41D9-98DF-C84BC4675634}" presName="Name1" presStyleCnt="0"/>
      <dgm:spPr/>
    </dgm:pt>
    <dgm:pt modelId="{BCA14D38-1FE8-4160-939F-EF09151AD7E5}" type="pres">
      <dgm:prSet presAssocID="{98217FC3-3173-41D9-98DF-C84BC4675634}" presName="cycle" presStyleCnt="0"/>
      <dgm:spPr/>
    </dgm:pt>
    <dgm:pt modelId="{51936213-A0F6-4324-8473-5F8FCBC52869}" type="pres">
      <dgm:prSet presAssocID="{98217FC3-3173-41D9-98DF-C84BC4675634}" presName="srcNode" presStyleLbl="node1" presStyleIdx="0" presStyleCnt="5"/>
      <dgm:spPr/>
    </dgm:pt>
    <dgm:pt modelId="{81BBD896-9BF7-4962-8CB9-918BA14043E0}" type="pres">
      <dgm:prSet presAssocID="{98217FC3-3173-41D9-98DF-C84BC4675634}" presName="conn" presStyleLbl="parChTrans1D2" presStyleIdx="0" presStyleCnt="1"/>
      <dgm:spPr/>
    </dgm:pt>
    <dgm:pt modelId="{173197BC-067F-4DFE-91D6-1F340B5AFE03}" type="pres">
      <dgm:prSet presAssocID="{98217FC3-3173-41D9-98DF-C84BC4675634}" presName="extraNode" presStyleLbl="node1" presStyleIdx="0" presStyleCnt="5"/>
      <dgm:spPr/>
    </dgm:pt>
    <dgm:pt modelId="{69A7D7B6-48ED-48C7-B0ED-4610044CDB02}" type="pres">
      <dgm:prSet presAssocID="{98217FC3-3173-41D9-98DF-C84BC4675634}" presName="dstNode" presStyleLbl="node1" presStyleIdx="0" presStyleCnt="5"/>
      <dgm:spPr/>
    </dgm:pt>
    <dgm:pt modelId="{E5C17C4D-0172-4FC8-A70C-20712EBE13A3}" type="pres">
      <dgm:prSet presAssocID="{DE5ECEC3-7D2A-4B7B-BA28-C2FF9F3B1797}" presName="text_1" presStyleLbl="node1" presStyleIdx="0" presStyleCnt="5" custScaleY="135494">
        <dgm:presLayoutVars>
          <dgm:bulletEnabled val="1"/>
        </dgm:presLayoutVars>
      </dgm:prSet>
      <dgm:spPr>
        <a:prstGeom prst="round2DiagRect">
          <a:avLst/>
        </a:prstGeom>
      </dgm:spPr>
    </dgm:pt>
    <dgm:pt modelId="{C21BA490-8B85-497D-BB90-9EE04192C086}" type="pres">
      <dgm:prSet presAssocID="{DE5ECEC3-7D2A-4B7B-BA28-C2FF9F3B1797}" presName="accent_1" presStyleCnt="0"/>
      <dgm:spPr/>
    </dgm:pt>
    <dgm:pt modelId="{85206758-CF5D-4212-AF17-48155CB722AA}" type="pres">
      <dgm:prSet presAssocID="{DE5ECEC3-7D2A-4B7B-BA28-C2FF9F3B1797}" presName="accentRepeatNode" presStyleLbl="solidFgAcc1" presStyleIdx="0" presStyleCnt="5" custScaleX="28987" custScaleY="28987"/>
      <dgm:spPr/>
    </dgm:pt>
    <dgm:pt modelId="{4321DA26-8B31-4E97-89C5-DC1ABB338776}" type="pres">
      <dgm:prSet presAssocID="{06DFA136-885B-4588-84E7-C519F2A50BB6}" presName="text_2" presStyleLbl="node1" presStyleIdx="1" presStyleCnt="5" custScaleY="135494">
        <dgm:presLayoutVars>
          <dgm:bulletEnabled val="1"/>
        </dgm:presLayoutVars>
      </dgm:prSet>
      <dgm:spPr>
        <a:prstGeom prst="round2DiagRect">
          <a:avLst/>
        </a:prstGeom>
      </dgm:spPr>
    </dgm:pt>
    <dgm:pt modelId="{319886B6-BF46-4CD2-80F8-81DC940B1587}" type="pres">
      <dgm:prSet presAssocID="{06DFA136-885B-4588-84E7-C519F2A50BB6}" presName="accent_2" presStyleCnt="0"/>
      <dgm:spPr/>
    </dgm:pt>
    <dgm:pt modelId="{2DF11F33-2E48-4052-960B-D2471C566018}" type="pres">
      <dgm:prSet presAssocID="{06DFA136-885B-4588-84E7-C519F2A50BB6}" presName="accentRepeatNode" presStyleLbl="solidFgAcc1" presStyleIdx="1" presStyleCnt="5" custScaleX="28987" custScaleY="28987"/>
      <dgm:spPr/>
    </dgm:pt>
    <dgm:pt modelId="{9C504A67-60FD-46DE-A76E-5E03EA9A4D52}" type="pres">
      <dgm:prSet presAssocID="{A992FB0B-086B-496A-B3FB-1AED9FB8510B}" presName="text_3" presStyleLbl="node1" presStyleIdx="2" presStyleCnt="5" custScaleY="135494">
        <dgm:presLayoutVars>
          <dgm:bulletEnabled val="1"/>
        </dgm:presLayoutVars>
      </dgm:prSet>
      <dgm:spPr>
        <a:prstGeom prst="round2DiagRect">
          <a:avLst/>
        </a:prstGeom>
      </dgm:spPr>
    </dgm:pt>
    <dgm:pt modelId="{2D747C5F-1C07-457D-9AD2-B819ED1C9AA6}" type="pres">
      <dgm:prSet presAssocID="{A992FB0B-086B-496A-B3FB-1AED9FB8510B}" presName="accent_3" presStyleCnt="0"/>
      <dgm:spPr/>
    </dgm:pt>
    <dgm:pt modelId="{2D5A5AF1-9633-4666-8F5F-55C7757DCAEC}" type="pres">
      <dgm:prSet presAssocID="{A992FB0B-086B-496A-B3FB-1AED9FB8510B}" presName="accentRepeatNode" presStyleLbl="solidFgAcc1" presStyleIdx="2" presStyleCnt="5" custScaleX="28987" custScaleY="28987"/>
      <dgm:spPr/>
    </dgm:pt>
    <dgm:pt modelId="{CC01D590-8458-487A-BE75-A5ABF3DC2F49}" type="pres">
      <dgm:prSet presAssocID="{C7550ACC-04B9-4443-8821-0F0559BD5324}" presName="text_4" presStyleLbl="node1" presStyleIdx="3" presStyleCnt="5" custScaleY="135494">
        <dgm:presLayoutVars>
          <dgm:bulletEnabled val="1"/>
        </dgm:presLayoutVars>
      </dgm:prSet>
      <dgm:spPr>
        <a:prstGeom prst="round2DiagRect">
          <a:avLst/>
        </a:prstGeom>
      </dgm:spPr>
    </dgm:pt>
    <dgm:pt modelId="{E9B39D3B-643B-42C7-A704-D6047C55809F}" type="pres">
      <dgm:prSet presAssocID="{C7550ACC-04B9-4443-8821-0F0559BD5324}" presName="accent_4" presStyleCnt="0"/>
      <dgm:spPr/>
    </dgm:pt>
    <dgm:pt modelId="{790706BD-AE25-41D8-9F05-C7D4CC22F138}" type="pres">
      <dgm:prSet presAssocID="{C7550ACC-04B9-4443-8821-0F0559BD5324}" presName="accentRepeatNode" presStyleLbl="solidFgAcc1" presStyleIdx="3" presStyleCnt="5" custScaleX="28987" custScaleY="28987"/>
      <dgm:spPr/>
    </dgm:pt>
    <dgm:pt modelId="{04F43129-8F33-4A2B-8952-85CE6BAA044D}" type="pres">
      <dgm:prSet presAssocID="{E1654B6E-F516-4873-866E-D82A2F1C561A}" presName="text_5" presStyleLbl="node1" presStyleIdx="4" presStyleCnt="5" custScaleY="135494">
        <dgm:presLayoutVars>
          <dgm:bulletEnabled val="1"/>
        </dgm:presLayoutVars>
      </dgm:prSet>
      <dgm:spPr>
        <a:prstGeom prst="round2DiagRect">
          <a:avLst/>
        </a:prstGeom>
      </dgm:spPr>
    </dgm:pt>
    <dgm:pt modelId="{A5FE9249-8EB1-4F2A-84EC-873087426490}" type="pres">
      <dgm:prSet presAssocID="{E1654B6E-F516-4873-866E-D82A2F1C561A}" presName="accent_5" presStyleCnt="0"/>
      <dgm:spPr/>
    </dgm:pt>
    <dgm:pt modelId="{FF894565-351E-4083-9278-AFA39DB691A5}" type="pres">
      <dgm:prSet presAssocID="{E1654B6E-F516-4873-866E-D82A2F1C561A}" presName="accentRepeatNode" presStyleLbl="solidFgAcc1" presStyleIdx="4" presStyleCnt="5" custScaleX="28987" custScaleY="28987"/>
      <dgm:spPr/>
    </dgm:pt>
  </dgm:ptLst>
  <dgm:cxnLst>
    <dgm:cxn modelId="{5D580E39-2DF5-423A-AB82-389555CD5BFB}" type="presOf" srcId="{A992FB0B-086B-496A-B3FB-1AED9FB8510B}" destId="{9C504A67-60FD-46DE-A76E-5E03EA9A4D52}" srcOrd="0" destOrd="0" presId="urn:microsoft.com/office/officeart/2008/layout/VerticalCurvedList"/>
    <dgm:cxn modelId="{D839D45C-24BB-4CA1-92DC-3A1272D035EC}" type="presOf" srcId="{E1654B6E-F516-4873-866E-D82A2F1C561A}" destId="{04F43129-8F33-4A2B-8952-85CE6BAA044D}" srcOrd="0" destOrd="0" presId="urn:microsoft.com/office/officeart/2008/layout/VerticalCurvedList"/>
    <dgm:cxn modelId="{7586E981-1BDC-499A-9793-C0B717E0B361}" type="presOf" srcId="{06DFA136-885B-4588-84E7-C519F2A50BB6}" destId="{4321DA26-8B31-4E97-89C5-DC1ABB338776}" srcOrd="0" destOrd="0" presId="urn:microsoft.com/office/officeart/2008/layout/VerticalCurvedList"/>
    <dgm:cxn modelId="{AF974382-33C1-4B88-8966-51F798B8FFA8}" type="presOf" srcId="{98217FC3-3173-41D9-98DF-C84BC4675634}" destId="{4FCB81CC-9A1D-4462-BC89-66EFD85466AF}" srcOrd="0" destOrd="0" presId="urn:microsoft.com/office/officeart/2008/layout/VerticalCurvedList"/>
    <dgm:cxn modelId="{5F181F9C-7C10-413F-80C7-0A9FA90D8D57}" srcId="{98217FC3-3173-41D9-98DF-C84BC4675634}" destId="{E1654B6E-F516-4873-866E-D82A2F1C561A}" srcOrd="4" destOrd="0" parTransId="{CDEB819E-027F-4C0E-B44A-B99E218E9254}" sibTransId="{EF9AFD22-3E12-4C85-ADD1-03CB58E6935E}"/>
    <dgm:cxn modelId="{8D50BD9F-1877-40A5-9E1E-88B1EAA88191}" type="presOf" srcId="{C7550ACC-04B9-4443-8821-0F0559BD5324}" destId="{CC01D590-8458-487A-BE75-A5ABF3DC2F49}" srcOrd="0" destOrd="0" presId="urn:microsoft.com/office/officeart/2008/layout/VerticalCurvedList"/>
    <dgm:cxn modelId="{2F9FC1BD-078F-4357-8953-CF4B052ED6B9}" srcId="{98217FC3-3173-41D9-98DF-C84BC4675634}" destId="{DE5ECEC3-7D2A-4B7B-BA28-C2FF9F3B1797}" srcOrd="0" destOrd="0" parTransId="{C2293742-1775-479F-8221-FD37E69694C9}" sibTransId="{FA1528CF-C709-4BD5-AF21-9A70EB0C5996}"/>
    <dgm:cxn modelId="{62EF8FE4-47A7-4576-868F-114BCAA66C63}" type="presOf" srcId="{DE5ECEC3-7D2A-4B7B-BA28-C2FF9F3B1797}" destId="{E5C17C4D-0172-4FC8-A70C-20712EBE13A3}" srcOrd="0" destOrd="0" presId="urn:microsoft.com/office/officeart/2008/layout/VerticalCurvedList"/>
    <dgm:cxn modelId="{5CA772E7-21F4-45A7-B3FD-3787CA347745}" srcId="{98217FC3-3173-41D9-98DF-C84BC4675634}" destId="{C7550ACC-04B9-4443-8821-0F0559BD5324}" srcOrd="3" destOrd="0" parTransId="{C34A8718-4480-411B-BE4C-31240577A565}" sibTransId="{AA9CE0F3-FFC6-4474-B26C-39FF30C05D06}"/>
    <dgm:cxn modelId="{3EBD77E9-F1D6-4F28-9E7F-11008F7D225E}" type="presOf" srcId="{FA1528CF-C709-4BD5-AF21-9A70EB0C5996}" destId="{81BBD896-9BF7-4962-8CB9-918BA14043E0}" srcOrd="0" destOrd="0" presId="urn:microsoft.com/office/officeart/2008/layout/VerticalCurvedList"/>
    <dgm:cxn modelId="{8EEBA5F3-E61C-44F8-8C14-10B75CE2DED1}" srcId="{98217FC3-3173-41D9-98DF-C84BC4675634}" destId="{A992FB0B-086B-496A-B3FB-1AED9FB8510B}" srcOrd="2" destOrd="0" parTransId="{D38CFC78-C9A5-4AA7-A78A-6814A5D3F66A}" sibTransId="{127C5D9F-E1B7-4166-ADC5-9D620E25D69D}"/>
    <dgm:cxn modelId="{1224C8F7-7796-41E7-8DE9-CFEFBC6A9F99}" srcId="{98217FC3-3173-41D9-98DF-C84BC4675634}" destId="{06DFA136-885B-4588-84E7-C519F2A50BB6}" srcOrd="1" destOrd="0" parTransId="{14CAE59B-67E9-425C-8585-B82E56F9FD11}" sibTransId="{3825A383-927B-4FD6-BEC1-C346DF123B8B}"/>
    <dgm:cxn modelId="{6CE70CBF-73BC-46CD-A9E5-7E228F9717DD}" type="presParOf" srcId="{4FCB81CC-9A1D-4462-BC89-66EFD85466AF}" destId="{095AD738-1B29-408F-833B-CA41F705CE40}" srcOrd="0" destOrd="0" presId="urn:microsoft.com/office/officeart/2008/layout/VerticalCurvedList"/>
    <dgm:cxn modelId="{39F9B3C5-79E3-4E98-8551-A4DE563AFF97}" type="presParOf" srcId="{095AD738-1B29-408F-833B-CA41F705CE40}" destId="{BCA14D38-1FE8-4160-939F-EF09151AD7E5}" srcOrd="0" destOrd="0" presId="urn:microsoft.com/office/officeart/2008/layout/VerticalCurvedList"/>
    <dgm:cxn modelId="{5371A821-FDED-4393-A249-2B34F45C11AC}" type="presParOf" srcId="{BCA14D38-1FE8-4160-939F-EF09151AD7E5}" destId="{51936213-A0F6-4324-8473-5F8FCBC52869}" srcOrd="0" destOrd="0" presId="urn:microsoft.com/office/officeart/2008/layout/VerticalCurvedList"/>
    <dgm:cxn modelId="{CD3688C4-91FB-492F-81C7-EB0C56C1112B}" type="presParOf" srcId="{BCA14D38-1FE8-4160-939F-EF09151AD7E5}" destId="{81BBD896-9BF7-4962-8CB9-918BA14043E0}" srcOrd="1" destOrd="0" presId="urn:microsoft.com/office/officeart/2008/layout/VerticalCurvedList"/>
    <dgm:cxn modelId="{AA24CEE7-792B-456A-8DAB-FDFD590E2091}" type="presParOf" srcId="{BCA14D38-1FE8-4160-939F-EF09151AD7E5}" destId="{173197BC-067F-4DFE-91D6-1F340B5AFE03}" srcOrd="2" destOrd="0" presId="urn:microsoft.com/office/officeart/2008/layout/VerticalCurvedList"/>
    <dgm:cxn modelId="{98C5F9DC-203C-450B-B0A2-3AC37187B66C}" type="presParOf" srcId="{BCA14D38-1FE8-4160-939F-EF09151AD7E5}" destId="{69A7D7B6-48ED-48C7-B0ED-4610044CDB02}" srcOrd="3" destOrd="0" presId="urn:microsoft.com/office/officeart/2008/layout/VerticalCurvedList"/>
    <dgm:cxn modelId="{72A414CA-F943-43A2-B717-A7D65DB6755F}" type="presParOf" srcId="{095AD738-1B29-408F-833B-CA41F705CE40}" destId="{E5C17C4D-0172-4FC8-A70C-20712EBE13A3}" srcOrd="1" destOrd="0" presId="urn:microsoft.com/office/officeart/2008/layout/VerticalCurvedList"/>
    <dgm:cxn modelId="{9B42F652-18EE-48AA-9B86-14D73B443ADA}" type="presParOf" srcId="{095AD738-1B29-408F-833B-CA41F705CE40}" destId="{C21BA490-8B85-497D-BB90-9EE04192C086}" srcOrd="2" destOrd="0" presId="urn:microsoft.com/office/officeart/2008/layout/VerticalCurvedList"/>
    <dgm:cxn modelId="{E2CBAEE6-96C1-400A-9D2A-D9DE8EAC68A0}" type="presParOf" srcId="{C21BA490-8B85-497D-BB90-9EE04192C086}" destId="{85206758-CF5D-4212-AF17-48155CB722AA}" srcOrd="0" destOrd="0" presId="urn:microsoft.com/office/officeart/2008/layout/VerticalCurvedList"/>
    <dgm:cxn modelId="{53A4AC0A-9C6D-494D-8BF6-B01458489594}" type="presParOf" srcId="{095AD738-1B29-408F-833B-CA41F705CE40}" destId="{4321DA26-8B31-4E97-89C5-DC1ABB338776}" srcOrd="3" destOrd="0" presId="urn:microsoft.com/office/officeart/2008/layout/VerticalCurvedList"/>
    <dgm:cxn modelId="{5CE706D9-74AB-469E-B113-E2DFA7E7E099}" type="presParOf" srcId="{095AD738-1B29-408F-833B-CA41F705CE40}" destId="{319886B6-BF46-4CD2-80F8-81DC940B1587}" srcOrd="4" destOrd="0" presId="urn:microsoft.com/office/officeart/2008/layout/VerticalCurvedList"/>
    <dgm:cxn modelId="{6F878BCE-B2F2-45A0-B0B0-2FE8996032A3}" type="presParOf" srcId="{319886B6-BF46-4CD2-80F8-81DC940B1587}" destId="{2DF11F33-2E48-4052-960B-D2471C566018}" srcOrd="0" destOrd="0" presId="urn:microsoft.com/office/officeart/2008/layout/VerticalCurvedList"/>
    <dgm:cxn modelId="{98CD15CB-DC49-42C6-BF76-254D41DA8FB4}" type="presParOf" srcId="{095AD738-1B29-408F-833B-CA41F705CE40}" destId="{9C504A67-60FD-46DE-A76E-5E03EA9A4D52}" srcOrd="5" destOrd="0" presId="urn:microsoft.com/office/officeart/2008/layout/VerticalCurvedList"/>
    <dgm:cxn modelId="{C69B62AC-EF81-4D3F-A809-696AAE72F9C8}" type="presParOf" srcId="{095AD738-1B29-408F-833B-CA41F705CE40}" destId="{2D747C5F-1C07-457D-9AD2-B819ED1C9AA6}" srcOrd="6" destOrd="0" presId="urn:microsoft.com/office/officeart/2008/layout/VerticalCurvedList"/>
    <dgm:cxn modelId="{81092063-B4EA-4AE4-AE4B-5E83C53BBBAB}" type="presParOf" srcId="{2D747C5F-1C07-457D-9AD2-B819ED1C9AA6}" destId="{2D5A5AF1-9633-4666-8F5F-55C7757DCAEC}" srcOrd="0" destOrd="0" presId="urn:microsoft.com/office/officeart/2008/layout/VerticalCurvedList"/>
    <dgm:cxn modelId="{4EC23068-9489-4CA7-B54F-F171F1541F26}" type="presParOf" srcId="{095AD738-1B29-408F-833B-CA41F705CE40}" destId="{CC01D590-8458-487A-BE75-A5ABF3DC2F49}" srcOrd="7" destOrd="0" presId="urn:microsoft.com/office/officeart/2008/layout/VerticalCurvedList"/>
    <dgm:cxn modelId="{28CD6D5C-9176-4C37-AAC7-6714BCB71DBC}" type="presParOf" srcId="{095AD738-1B29-408F-833B-CA41F705CE40}" destId="{E9B39D3B-643B-42C7-A704-D6047C55809F}" srcOrd="8" destOrd="0" presId="urn:microsoft.com/office/officeart/2008/layout/VerticalCurvedList"/>
    <dgm:cxn modelId="{CD90F581-BBFA-4CDF-9BCC-B4CAF08690FF}" type="presParOf" srcId="{E9B39D3B-643B-42C7-A704-D6047C55809F}" destId="{790706BD-AE25-41D8-9F05-C7D4CC22F138}" srcOrd="0" destOrd="0" presId="urn:microsoft.com/office/officeart/2008/layout/VerticalCurvedList"/>
    <dgm:cxn modelId="{5D4648FF-F87D-4440-AFF9-AC9B95A4D713}" type="presParOf" srcId="{095AD738-1B29-408F-833B-CA41F705CE40}" destId="{04F43129-8F33-4A2B-8952-85CE6BAA044D}" srcOrd="9" destOrd="0" presId="urn:microsoft.com/office/officeart/2008/layout/VerticalCurvedList"/>
    <dgm:cxn modelId="{AF633246-7F86-4561-B3C4-8F3827EA4B59}" type="presParOf" srcId="{095AD738-1B29-408F-833B-CA41F705CE40}" destId="{A5FE9249-8EB1-4F2A-84EC-873087426490}" srcOrd="10" destOrd="0" presId="urn:microsoft.com/office/officeart/2008/layout/VerticalCurvedList"/>
    <dgm:cxn modelId="{830DBBBB-E56E-4D1F-A1E8-6246E9379407}" type="presParOf" srcId="{A5FE9249-8EB1-4F2A-84EC-873087426490}" destId="{FF894565-351E-4083-9278-AFA39DB691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623548-F119-4FBB-908B-7E874E9E59F1}"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en-US"/>
        </a:p>
      </dgm:t>
    </dgm:pt>
    <dgm:pt modelId="{CA615069-9414-4A81-AC0D-9CC1B0893E67}">
      <dgm:prSet phldrT="[Text]" custT="1">
        <dgm:style>
          <a:lnRef idx="2">
            <a:schemeClr val="accent1"/>
          </a:lnRef>
          <a:fillRef idx="1">
            <a:schemeClr val="lt1"/>
          </a:fillRef>
          <a:effectRef idx="0">
            <a:schemeClr val="accent1"/>
          </a:effectRef>
          <a:fontRef idx="minor">
            <a:schemeClr val="dk1"/>
          </a:fontRef>
        </dgm:style>
      </dgm:prSet>
      <dgm:spPr>
        <a:xfrm>
          <a:off x="2671" y="274322"/>
          <a:ext cx="2119361" cy="1271617"/>
        </a:xfrm>
        <a:solidFill>
          <a:schemeClr val="accent1">
            <a:alpha val="30000"/>
          </a:schemeClr>
        </a:solidFill>
        <a:ln>
          <a:noFill/>
        </a:ln>
      </dgm:spPr>
      <dgm:t>
        <a:bodyPr/>
        <a:lstStyle/>
        <a:p>
          <a:pPr eaLnBrk="1" latinLnBrk="0"/>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Face-to-face </a:t>
          </a:r>
          <a:b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encounter</a:t>
          </a:r>
        </a:p>
      </dgm:t>
      <dgm:extLst>
        <a:ext uri="{E40237B7-FDA0-4F09-8148-C483321AD2D9}">
          <dgm14:cNvPr xmlns:dgm14="http://schemas.microsoft.com/office/drawing/2010/diagram" id="0" name="" descr="Face-to-face encounter&#10;"/>
        </a:ext>
      </dgm:extLst>
    </dgm:pt>
    <dgm:pt modelId="{15D0DAEA-E6CC-4D46-AE25-4FD4D3F726D6}" type="parTrans" cxnId="{8823592C-0630-4349-9415-370346B5750A}">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038ED6F7-3E82-45C4-BE64-C37162D8A791}" type="sibTrans" cxnId="{8823592C-0630-4349-9415-370346B5750A}">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0F39FC16-639A-4774-B310-BCB0A7C1DA13}">
      <dgm:prSet phldrT="[Text]" custT="1">
        <dgm:style>
          <a:lnRef idx="2">
            <a:schemeClr val="accent1"/>
          </a:lnRef>
          <a:fillRef idx="1">
            <a:schemeClr val="lt1"/>
          </a:fillRef>
          <a:effectRef idx="0">
            <a:schemeClr val="accent1"/>
          </a:effectRef>
          <a:fontRef idx="minor">
            <a:schemeClr val="dk1"/>
          </a:fontRef>
        </dgm:style>
      </dgm:prSet>
      <dgm:spPr>
        <a:xfrm>
          <a:off x="2276195" y="1737356"/>
          <a:ext cx="2119361" cy="1271617"/>
        </a:xfrm>
        <a:solidFill>
          <a:schemeClr val="accent1">
            <a:alpha val="30000"/>
          </a:schemeClr>
        </a:solidFill>
        <a:ln>
          <a:noFill/>
        </a:ln>
      </dgm:spPr>
      <dgm:t>
        <a:bodyPr/>
        <a:lstStyle/>
        <a:p>
          <a:pPr eaLnBrk="1" latinLnBrk="0"/>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Correct entry for </a:t>
          </a:r>
          <a:b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date of service</a:t>
          </a:r>
        </a:p>
      </dgm:t>
      <dgm:extLst>
        <a:ext uri="{E40237B7-FDA0-4F09-8148-C483321AD2D9}">
          <dgm14:cNvPr xmlns:dgm14="http://schemas.microsoft.com/office/drawing/2010/diagram" id="0" name="" descr="Correct entry for date of service"/>
        </a:ext>
      </dgm:extLst>
    </dgm:pt>
    <dgm:pt modelId="{2082E874-8185-4BC6-ABB9-838FAE8D6F2A}" type="parTrans" cxnId="{9722E3DE-76CD-46AF-A41F-5AECD7EE9E5B}">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40B20129-55E0-4673-AA20-DE9AAE7D8F96}" type="sibTrans" cxnId="{9722E3DE-76CD-46AF-A41F-5AECD7EE9E5B}">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605E489E-A734-4D16-8EFB-FDD85376E9C3}">
      <dgm:prSet phldrT="[Text]" custT="1">
        <dgm:style>
          <a:lnRef idx="2">
            <a:schemeClr val="accent1"/>
          </a:lnRef>
          <a:fillRef idx="1">
            <a:schemeClr val="lt1"/>
          </a:fillRef>
          <a:effectRef idx="0">
            <a:schemeClr val="accent1"/>
          </a:effectRef>
          <a:fontRef idx="minor">
            <a:schemeClr val="dk1"/>
          </a:fontRef>
        </dgm:style>
      </dgm:prSet>
      <dgm:spPr>
        <a:xfrm>
          <a:off x="6828902" y="274322"/>
          <a:ext cx="2119361" cy="1271617"/>
        </a:xfrm>
        <a:solidFill>
          <a:schemeClr val="accent1">
            <a:alpha val="30000"/>
          </a:schemeClr>
        </a:solidFill>
        <a:ln>
          <a:noFill/>
        </a:ln>
      </dgm:spPr>
      <dgm:t>
        <a:bodyPr/>
        <a:lstStyle/>
        <a:p>
          <a:pPr eaLnBrk="1" latinLnBrk="0"/>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Two patient </a:t>
          </a:r>
          <a:b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identifiers on </a:t>
          </a:r>
          <a:b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every page</a:t>
          </a:r>
        </a:p>
      </dgm:t>
      <dgm:extLst>
        <a:ext uri="{E40237B7-FDA0-4F09-8148-C483321AD2D9}">
          <dgm14:cNvPr xmlns:dgm14="http://schemas.microsoft.com/office/drawing/2010/diagram" id="0" name="" descr="Two patient  identifiers on every page&#10;"/>
        </a:ext>
      </dgm:extLst>
    </dgm:pt>
    <dgm:pt modelId="{83892384-E518-41AA-8F4F-29F8061742CA}" type="parTrans" cxnId="{C85F2219-394C-465F-985F-9C8227CC8B5C}">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741238B2-2746-4F8D-A171-53AD0B0D3239}" type="sibTrans" cxnId="{C85F2219-394C-465F-985F-9C8227CC8B5C}">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7A695806-0C9C-43D3-B496-2415A7E37532}">
      <dgm:prSet phldrT="[Text]" custT="1">
        <dgm:style>
          <a:lnRef idx="2">
            <a:schemeClr val="accent1"/>
          </a:lnRef>
          <a:fillRef idx="1">
            <a:schemeClr val="lt1"/>
          </a:fillRef>
          <a:effectRef idx="0">
            <a:schemeClr val="accent1"/>
          </a:effectRef>
          <a:fontRef idx="minor">
            <a:schemeClr val="dk1"/>
          </a:fontRef>
        </dgm:style>
      </dgm:prSet>
      <dgm:spPr>
        <a:xfrm>
          <a:off x="4540225" y="274322"/>
          <a:ext cx="2119361" cy="1271617"/>
        </a:xfrm>
        <a:solidFill>
          <a:schemeClr val="accent1">
            <a:alpha val="30000"/>
          </a:schemeClr>
        </a:solidFill>
        <a:ln>
          <a:noFill/>
        </a:ln>
      </dgm:spPr>
      <dgm:t>
        <a:bodyPr/>
        <a:lstStyle/>
        <a:p>
          <a:pPr eaLnBrk="1" latinLnBrk="0"/>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Acceptable </a:t>
          </a:r>
          <a:b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provider type</a:t>
          </a:r>
        </a:p>
      </dgm:t>
      <dgm:extLst>
        <a:ext uri="{E40237B7-FDA0-4F09-8148-C483321AD2D9}">
          <dgm14:cNvPr xmlns:dgm14="http://schemas.microsoft.com/office/drawing/2010/diagram" id="0" name="" descr="Acceptable provider type"/>
        </a:ext>
      </dgm:extLst>
    </dgm:pt>
    <dgm:pt modelId="{9DC42166-C4D6-411D-A6E1-D52F83FF3A04}" type="parTrans" cxnId="{8475A427-037D-4DAD-BECD-840705861058}">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A468628C-79EE-4191-BD9A-255694DB2AA4}" type="sibTrans" cxnId="{8475A427-037D-4DAD-BECD-840705861058}">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95A2EA55-9A55-4971-B616-3801CE073231}">
      <dgm:prSet phldrT="[Text]" custT="1">
        <dgm:style>
          <a:lnRef idx="2">
            <a:schemeClr val="accent1"/>
          </a:lnRef>
          <a:fillRef idx="1">
            <a:schemeClr val="lt1"/>
          </a:fillRef>
          <a:effectRef idx="0">
            <a:schemeClr val="accent1"/>
          </a:effectRef>
          <a:fontRef idx="minor">
            <a:schemeClr val="dk1"/>
          </a:fontRef>
        </dgm:style>
      </dgm:prSet>
      <dgm:spPr>
        <a:xfrm>
          <a:off x="2276195" y="274318"/>
          <a:ext cx="2119361" cy="1271617"/>
        </a:xfrm>
        <a:solidFill>
          <a:schemeClr val="accent1">
            <a:alpha val="30000"/>
          </a:schemeClr>
        </a:solidFill>
        <a:ln>
          <a:noFill/>
        </a:ln>
      </dgm:spPr>
      <dgm:t>
        <a:bodyPr/>
        <a:lstStyle/>
        <a:p>
          <a:pPr eaLnBrk="1" latinLnBrk="0"/>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Acceptable </a:t>
          </a:r>
          <a:b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service type</a:t>
          </a:r>
        </a:p>
      </dgm:t>
      <dgm:extLst>
        <a:ext uri="{E40237B7-FDA0-4F09-8148-C483321AD2D9}">
          <dgm14:cNvPr xmlns:dgm14="http://schemas.microsoft.com/office/drawing/2010/diagram" id="0" name="" descr="Acceptable service type&#10;"/>
        </a:ext>
      </dgm:extLst>
    </dgm:pt>
    <dgm:pt modelId="{8C2E917F-A4BD-4DD0-B977-C17A6FCE5020}" type="parTrans" cxnId="{BC45A672-F61C-4FAB-A153-7B79ABDFC3A6}">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9500B7B4-2616-407E-90B7-1A379C76A966}" type="sibTrans" cxnId="{BC45A672-F61C-4FAB-A153-7B79ABDFC3A6}">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EA974FDF-50E4-410A-AF0D-32DAD06F7C20}">
      <dgm:prSet custT="1">
        <dgm:style>
          <a:lnRef idx="2">
            <a:schemeClr val="accent1"/>
          </a:lnRef>
          <a:fillRef idx="1">
            <a:schemeClr val="lt1"/>
          </a:fillRef>
          <a:effectRef idx="0">
            <a:schemeClr val="accent1"/>
          </a:effectRef>
          <a:fontRef idx="minor">
            <a:schemeClr val="dk1"/>
          </a:fontRef>
        </dgm:style>
      </dgm:prSet>
      <dgm:spPr>
        <a:xfrm>
          <a:off x="2671" y="1737364"/>
          <a:ext cx="2119361" cy="1271617"/>
        </a:xfrm>
        <a:solidFill>
          <a:schemeClr val="accent1">
            <a:alpha val="30000"/>
          </a:schemeClr>
        </a:solidFill>
        <a:ln>
          <a:noFill/>
        </a:ln>
      </dgm:spPr>
      <dgm:t>
        <a:bodyPr/>
        <a:lstStyle/>
        <a:p>
          <a:pPr eaLnBrk="1" latinLnBrk="0"/>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Proper signature </a:t>
          </a:r>
          <a:b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with credentials</a:t>
          </a:r>
        </a:p>
      </dgm:t>
      <dgm:extLst>
        <a:ext uri="{E40237B7-FDA0-4F09-8148-C483321AD2D9}">
          <dgm14:cNvPr xmlns:dgm14="http://schemas.microsoft.com/office/drawing/2010/diagram" id="0" name="" descr="Proper signature with credentials&#10;"/>
        </a:ext>
      </dgm:extLst>
    </dgm:pt>
    <dgm:pt modelId="{2E894DAF-F994-4A70-9A10-41D671D7806B}" type="parTrans" cxnId="{380ECF37-B8B3-4CB2-8C25-7844FEC15CC2}">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A8878789-8CA1-4845-A7CE-110789C099F9}" type="sibTrans" cxnId="{380ECF37-B8B3-4CB2-8C25-7844FEC15CC2}">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23A90198-17DF-45EC-A371-2395BCF3DDE0}">
      <dgm:prSet custT="1">
        <dgm:style>
          <a:lnRef idx="2">
            <a:schemeClr val="accent1"/>
          </a:lnRef>
          <a:fillRef idx="1">
            <a:schemeClr val="lt1"/>
          </a:fillRef>
          <a:effectRef idx="0">
            <a:schemeClr val="accent1"/>
          </a:effectRef>
          <a:fontRef idx="minor">
            <a:schemeClr val="dk1"/>
          </a:fontRef>
        </dgm:style>
      </dgm:prSet>
      <dgm:spPr>
        <a:xfrm>
          <a:off x="6853127" y="1737364"/>
          <a:ext cx="2119361" cy="1271617"/>
        </a:xfrm>
        <a:solidFill>
          <a:schemeClr val="accent1">
            <a:alpha val="30000"/>
          </a:schemeClr>
        </a:solidFill>
        <a:ln>
          <a:noFill/>
        </a:ln>
      </dgm:spPr>
      <dgm:t>
        <a:bodyPr/>
        <a:lstStyle/>
        <a:p>
          <a:pPr eaLnBrk="1" latinLnBrk="0"/>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Clear and legible handwriting </a:t>
          </a:r>
        </a:p>
      </dgm:t>
      <dgm:extLst>
        <a:ext uri="{E40237B7-FDA0-4F09-8148-C483321AD2D9}">
          <dgm14:cNvPr xmlns:dgm14="http://schemas.microsoft.com/office/drawing/2010/diagram" id="0" name="" descr="Clear and legible handwriting "/>
        </a:ext>
      </dgm:extLst>
    </dgm:pt>
    <dgm:pt modelId="{1BE97AB2-CE3C-45AD-94FF-54AF3A93029F}" type="parTrans" cxnId="{0FF04A13-FF24-4CF7-9AF1-68B596D35D26}">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11248A65-C99E-4DE5-A793-39209333E001}" type="sibTrans" cxnId="{0FF04A13-FF24-4CF7-9AF1-68B596D35D26}">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1E312C67-19C2-4802-8EF4-8F5C0C861291}">
      <dgm:prSet custT="1">
        <dgm:style>
          <a:lnRef idx="2">
            <a:schemeClr val="accent1"/>
          </a:lnRef>
          <a:fillRef idx="1">
            <a:schemeClr val="lt1"/>
          </a:fillRef>
          <a:effectRef idx="0">
            <a:schemeClr val="accent1"/>
          </a:effectRef>
          <a:fontRef idx="minor">
            <a:schemeClr val="dk1"/>
          </a:fontRef>
        </dgm:style>
      </dgm:prSet>
      <dgm:spPr>
        <a:xfrm>
          <a:off x="4530794" y="1737364"/>
          <a:ext cx="2119361" cy="1271617"/>
        </a:xfrm>
        <a:solidFill>
          <a:schemeClr val="accent1">
            <a:alpha val="30000"/>
          </a:schemeClr>
        </a:solidFill>
        <a:ln>
          <a:noFill/>
        </a:ln>
      </dgm:spPr>
      <dgm:t>
        <a:bodyPr/>
        <a:lstStyle/>
        <a:p>
          <a:pPr eaLnBrk="1" latinLnBrk="0"/>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Use of standard abbreviations</a:t>
          </a:r>
        </a:p>
      </dgm:t>
      <dgm:extLst>
        <a:ext uri="{E40237B7-FDA0-4F09-8148-C483321AD2D9}">
          <dgm14:cNvPr xmlns:dgm14="http://schemas.microsoft.com/office/drawing/2010/diagram" id="0" name="" descr="Use of standard abbreviations"/>
        </a:ext>
      </dgm:extLst>
    </dgm:pt>
    <dgm:pt modelId="{BF3F1250-B5C7-4988-92C1-4CA7627EE4E7}" type="parTrans" cxnId="{90294574-FC3E-4A04-BDF0-21A2422A02C6}">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516E4F0D-9108-497C-8FDC-D7F6AD062E3B}" type="sibTrans" cxnId="{90294574-FC3E-4A04-BDF0-21A2422A02C6}">
      <dgm:prSet/>
      <dgm:spPr/>
      <dgm:t>
        <a:bodyPr/>
        <a:lstStyle/>
        <a:p>
          <a:endParaRPr lang="en-US" sz="200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AF492C80-D916-4220-884F-71CB5D9F4388}" type="pres">
      <dgm:prSet presAssocID="{27623548-F119-4FBB-908B-7E874E9E59F1}" presName="diagram" presStyleCnt="0">
        <dgm:presLayoutVars>
          <dgm:dir/>
          <dgm:resizeHandles val="exact"/>
        </dgm:presLayoutVars>
      </dgm:prSet>
      <dgm:spPr/>
    </dgm:pt>
    <dgm:pt modelId="{6AB2C54C-1ACD-4869-AA2F-036D331B75DE}" type="pres">
      <dgm:prSet presAssocID="{CA615069-9414-4A81-AC0D-9CC1B0893E67}" presName="node" presStyleLbl="node1" presStyleIdx="0" presStyleCnt="8" custScaleX="117526" custScaleY="109894" custLinFactNeighborX="-9" custLinFactNeighborY="942">
        <dgm:presLayoutVars>
          <dgm:bulletEnabled val="1"/>
        </dgm:presLayoutVars>
      </dgm:prSet>
      <dgm:spPr>
        <a:prstGeom prst="round2DiagRect">
          <a:avLst/>
        </a:prstGeom>
      </dgm:spPr>
    </dgm:pt>
    <dgm:pt modelId="{6C3616F6-88C0-49CC-BAFB-D7EB664F3DE8}" type="pres">
      <dgm:prSet presAssocID="{038ED6F7-3E82-45C4-BE64-C37162D8A791}" presName="sibTrans" presStyleCnt="0"/>
      <dgm:spPr/>
    </dgm:pt>
    <dgm:pt modelId="{14ED41DD-FBEE-4845-9454-2307362368FE}" type="pres">
      <dgm:prSet presAssocID="{0F39FC16-639A-4774-B310-BCB0A7C1DA13}" presName="node" presStyleLbl="node1" presStyleIdx="1" presStyleCnt="8" custScaleX="117526" custScaleY="109894">
        <dgm:presLayoutVars>
          <dgm:bulletEnabled val="1"/>
        </dgm:presLayoutVars>
      </dgm:prSet>
      <dgm:spPr>
        <a:prstGeom prst="round2DiagRect">
          <a:avLst/>
        </a:prstGeom>
      </dgm:spPr>
    </dgm:pt>
    <dgm:pt modelId="{01358AAB-0D92-43D2-ADD5-DAD108945C9C}" type="pres">
      <dgm:prSet presAssocID="{40B20129-55E0-4673-AA20-DE9AAE7D8F96}" presName="sibTrans" presStyleCnt="0"/>
      <dgm:spPr/>
    </dgm:pt>
    <dgm:pt modelId="{450E9C44-B591-4B40-AF62-A05D79ECCB1A}" type="pres">
      <dgm:prSet presAssocID="{605E489E-A734-4D16-8EFB-FDD85376E9C3}" presName="node" presStyleLbl="node1" presStyleIdx="2" presStyleCnt="8" custScaleX="117526" custScaleY="109894">
        <dgm:presLayoutVars>
          <dgm:bulletEnabled val="1"/>
        </dgm:presLayoutVars>
      </dgm:prSet>
      <dgm:spPr>
        <a:prstGeom prst="round2DiagRect">
          <a:avLst/>
        </a:prstGeom>
      </dgm:spPr>
    </dgm:pt>
    <dgm:pt modelId="{5B9F6A28-C52F-4970-B816-AB10D91F0C2A}" type="pres">
      <dgm:prSet presAssocID="{741238B2-2746-4F8D-A171-53AD0B0D3239}" presName="sibTrans" presStyleCnt="0"/>
      <dgm:spPr/>
    </dgm:pt>
    <dgm:pt modelId="{17721142-6476-4421-A00B-1EB6D0DC5AF4}" type="pres">
      <dgm:prSet presAssocID="{7A695806-0C9C-43D3-B496-2415A7E37532}" presName="node" presStyleLbl="node1" presStyleIdx="3" presStyleCnt="8" custScaleX="117526" custScaleY="109894">
        <dgm:presLayoutVars>
          <dgm:bulletEnabled val="1"/>
        </dgm:presLayoutVars>
      </dgm:prSet>
      <dgm:spPr>
        <a:prstGeom prst="round2DiagRect">
          <a:avLst/>
        </a:prstGeom>
      </dgm:spPr>
    </dgm:pt>
    <dgm:pt modelId="{A9540C7D-1A93-4EA0-B787-BC8167F5C9CE}" type="pres">
      <dgm:prSet presAssocID="{A468628C-79EE-4191-BD9A-255694DB2AA4}" presName="sibTrans" presStyleCnt="0"/>
      <dgm:spPr/>
    </dgm:pt>
    <dgm:pt modelId="{7E5F3B8C-919E-446F-A460-34EB158B0C9F}" type="pres">
      <dgm:prSet presAssocID="{EA974FDF-50E4-410A-AF0D-32DAD06F7C20}" presName="node" presStyleLbl="node1" presStyleIdx="4" presStyleCnt="8" custScaleX="117526" custScaleY="109894">
        <dgm:presLayoutVars>
          <dgm:bulletEnabled val="1"/>
        </dgm:presLayoutVars>
      </dgm:prSet>
      <dgm:spPr>
        <a:prstGeom prst="round2DiagRect">
          <a:avLst/>
        </a:prstGeom>
      </dgm:spPr>
    </dgm:pt>
    <dgm:pt modelId="{F48785F4-90D3-4284-AF34-ED984C9F7AEB}" type="pres">
      <dgm:prSet presAssocID="{A8878789-8CA1-4845-A7CE-110789C099F9}" presName="sibTrans" presStyleCnt="0"/>
      <dgm:spPr/>
    </dgm:pt>
    <dgm:pt modelId="{3CD85E4F-FE9E-4BFA-9405-9CD0D8D2B29A}" type="pres">
      <dgm:prSet presAssocID="{95A2EA55-9A55-4971-B616-3801CE073231}" presName="node" presStyleLbl="node1" presStyleIdx="5" presStyleCnt="8" custScaleX="117526" custScaleY="109894">
        <dgm:presLayoutVars>
          <dgm:bulletEnabled val="1"/>
        </dgm:presLayoutVars>
      </dgm:prSet>
      <dgm:spPr>
        <a:prstGeom prst="round2DiagRect">
          <a:avLst/>
        </a:prstGeom>
      </dgm:spPr>
    </dgm:pt>
    <dgm:pt modelId="{620BD8E5-0A36-4AD5-8835-38079E1E2125}" type="pres">
      <dgm:prSet presAssocID="{9500B7B4-2616-407E-90B7-1A379C76A966}" presName="sibTrans" presStyleCnt="0"/>
      <dgm:spPr/>
    </dgm:pt>
    <dgm:pt modelId="{4F1F85AC-7EB0-4841-9674-875915966CC6}" type="pres">
      <dgm:prSet presAssocID="{1E312C67-19C2-4802-8EF4-8F5C0C861291}" presName="node" presStyleLbl="node1" presStyleIdx="6" presStyleCnt="8" custScaleX="117526" custScaleY="109894">
        <dgm:presLayoutVars>
          <dgm:bulletEnabled val="1"/>
        </dgm:presLayoutVars>
      </dgm:prSet>
      <dgm:spPr>
        <a:prstGeom prst="round2DiagRect">
          <a:avLst/>
        </a:prstGeom>
      </dgm:spPr>
    </dgm:pt>
    <dgm:pt modelId="{58B978F9-F867-4047-A0F9-DA7AFA372D1B}" type="pres">
      <dgm:prSet presAssocID="{516E4F0D-9108-497C-8FDC-D7F6AD062E3B}" presName="sibTrans" presStyleCnt="0"/>
      <dgm:spPr/>
    </dgm:pt>
    <dgm:pt modelId="{590A0CBF-F76E-41E3-881D-BDE5D09DB822}" type="pres">
      <dgm:prSet presAssocID="{23A90198-17DF-45EC-A371-2395BCF3DDE0}" presName="node" presStyleLbl="node1" presStyleIdx="7" presStyleCnt="8" custScaleX="117526" custScaleY="109894">
        <dgm:presLayoutVars>
          <dgm:bulletEnabled val="1"/>
        </dgm:presLayoutVars>
      </dgm:prSet>
      <dgm:spPr>
        <a:prstGeom prst="round2DiagRect">
          <a:avLst/>
        </a:prstGeom>
      </dgm:spPr>
    </dgm:pt>
  </dgm:ptLst>
  <dgm:cxnLst>
    <dgm:cxn modelId="{33144606-11F9-4551-A339-F99B411A1721}" type="presOf" srcId="{23A90198-17DF-45EC-A371-2395BCF3DDE0}" destId="{590A0CBF-F76E-41E3-881D-BDE5D09DB822}" srcOrd="0" destOrd="0" presId="urn:microsoft.com/office/officeart/2005/8/layout/default"/>
    <dgm:cxn modelId="{0FF04A13-FF24-4CF7-9AF1-68B596D35D26}" srcId="{27623548-F119-4FBB-908B-7E874E9E59F1}" destId="{23A90198-17DF-45EC-A371-2395BCF3DDE0}" srcOrd="7" destOrd="0" parTransId="{1BE97AB2-CE3C-45AD-94FF-54AF3A93029F}" sibTransId="{11248A65-C99E-4DE5-A793-39209333E001}"/>
    <dgm:cxn modelId="{C85F2219-394C-465F-985F-9C8227CC8B5C}" srcId="{27623548-F119-4FBB-908B-7E874E9E59F1}" destId="{605E489E-A734-4D16-8EFB-FDD85376E9C3}" srcOrd="2" destOrd="0" parTransId="{83892384-E518-41AA-8F4F-29F8061742CA}" sibTransId="{741238B2-2746-4F8D-A171-53AD0B0D3239}"/>
    <dgm:cxn modelId="{55A39D1C-8A58-4DCE-B979-D4ADC2212F28}" type="presOf" srcId="{27623548-F119-4FBB-908B-7E874E9E59F1}" destId="{AF492C80-D916-4220-884F-71CB5D9F4388}" srcOrd="0" destOrd="0" presId="urn:microsoft.com/office/officeart/2005/8/layout/default"/>
    <dgm:cxn modelId="{8475A427-037D-4DAD-BECD-840705861058}" srcId="{27623548-F119-4FBB-908B-7E874E9E59F1}" destId="{7A695806-0C9C-43D3-B496-2415A7E37532}" srcOrd="3" destOrd="0" parTransId="{9DC42166-C4D6-411D-A6E1-D52F83FF3A04}" sibTransId="{A468628C-79EE-4191-BD9A-255694DB2AA4}"/>
    <dgm:cxn modelId="{8823592C-0630-4349-9415-370346B5750A}" srcId="{27623548-F119-4FBB-908B-7E874E9E59F1}" destId="{CA615069-9414-4A81-AC0D-9CC1B0893E67}" srcOrd="0" destOrd="0" parTransId="{15D0DAEA-E6CC-4D46-AE25-4FD4D3F726D6}" sibTransId="{038ED6F7-3E82-45C4-BE64-C37162D8A791}"/>
    <dgm:cxn modelId="{380ECF37-B8B3-4CB2-8C25-7844FEC15CC2}" srcId="{27623548-F119-4FBB-908B-7E874E9E59F1}" destId="{EA974FDF-50E4-410A-AF0D-32DAD06F7C20}" srcOrd="4" destOrd="0" parTransId="{2E894DAF-F994-4A70-9A10-41D671D7806B}" sibTransId="{A8878789-8CA1-4845-A7CE-110789C099F9}"/>
    <dgm:cxn modelId="{6DC8413A-F290-4318-9E6D-F48EF7922E51}" type="presOf" srcId="{7A695806-0C9C-43D3-B496-2415A7E37532}" destId="{17721142-6476-4421-A00B-1EB6D0DC5AF4}" srcOrd="0" destOrd="0" presId="urn:microsoft.com/office/officeart/2005/8/layout/default"/>
    <dgm:cxn modelId="{1B8B8B60-C53C-4676-92D2-AB04B49865F6}" type="presOf" srcId="{95A2EA55-9A55-4971-B616-3801CE073231}" destId="{3CD85E4F-FE9E-4BFA-9405-9CD0D8D2B29A}" srcOrd="0" destOrd="0" presId="urn:microsoft.com/office/officeart/2005/8/layout/default"/>
    <dgm:cxn modelId="{BC45A672-F61C-4FAB-A153-7B79ABDFC3A6}" srcId="{27623548-F119-4FBB-908B-7E874E9E59F1}" destId="{95A2EA55-9A55-4971-B616-3801CE073231}" srcOrd="5" destOrd="0" parTransId="{8C2E917F-A4BD-4DD0-B977-C17A6FCE5020}" sibTransId="{9500B7B4-2616-407E-90B7-1A379C76A966}"/>
    <dgm:cxn modelId="{90294574-FC3E-4A04-BDF0-21A2422A02C6}" srcId="{27623548-F119-4FBB-908B-7E874E9E59F1}" destId="{1E312C67-19C2-4802-8EF4-8F5C0C861291}" srcOrd="6" destOrd="0" parTransId="{BF3F1250-B5C7-4988-92C1-4CA7627EE4E7}" sibTransId="{516E4F0D-9108-497C-8FDC-D7F6AD062E3B}"/>
    <dgm:cxn modelId="{8573AB89-DAF2-4F23-A8AD-388151694B69}" type="presOf" srcId="{605E489E-A734-4D16-8EFB-FDD85376E9C3}" destId="{450E9C44-B591-4B40-AF62-A05D79ECCB1A}" srcOrd="0" destOrd="0" presId="urn:microsoft.com/office/officeart/2005/8/layout/default"/>
    <dgm:cxn modelId="{DD63C58F-E24E-4B4B-A47D-F2FC7B7D67E3}" type="presOf" srcId="{CA615069-9414-4A81-AC0D-9CC1B0893E67}" destId="{6AB2C54C-1ACD-4869-AA2F-036D331B75DE}" srcOrd="0" destOrd="0" presId="urn:microsoft.com/office/officeart/2005/8/layout/default"/>
    <dgm:cxn modelId="{2C10F090-0D80-41D5-9A6E-91324901BDBF}" type="presOf" srcId="{0F39FC16-639A-4774-B310-BCB0A7C1DA13}" destId="{14ED41DD-FBEE-4845-9454-2307362368FE}" srcOrd="0" destOrd="0" presId="urn:microsoft.com/office/officeart/2005/8/layout/default"/>
    <dgm:cxn modelId="{169D8DB2-E066-41F0-A18D-4B64C6E5A0F5}" type="presOf" srcId="{EA974FDF-50E4-410A-AF0D-32DAD06F7C20}" destId="{7E5F3B8C-919E-446F-A460-34EB158B0C9F}" srcOrd="0" destOrd="0" presId="urn:microsoft.com/office/officeart/2005/8/layout/default"/>
    <dgm:cxn modelId="{9722E3DE-76CD-46AF-A41F-5AECD7EE9E5B}" srcId="{27623548-F119-4FBB-908B-7E874E9E59F1}" destId="{0F39FC16-639A-4774-B310-BCB0A7C1DA13}" srcOrd="1" destOrd="0" parTransId="{2082E874-8185-4BC6-ABB9-838FAE8D6F2A}" sibTransId="{40B20129-55E0-4673-AA20-DE9AAE7D8F96}"/>
    <dgm:cxn modelId="{D85A6DE2-D4C8-4B63-A60B-2AF049CDC12A}" type="presOf" srcId="{1E312C67-19C2-4802-8EF4-8F5C0C861291}" destId="{4F1F85AC-7EB0-4841-9674-875915966CC6}" srcOrd="0" destOrd="0" presId="urn:microsoft.com/office/officeart/2005/8/layout/default"/>
    <dgm:cxn modelId="{6FF5C4B6-B70D-4454-AB00-6E1B7BF78231}" type="presParOf" srcId="{AF492C80-D916-4220-884F-71CB5D9F4388}" destId="{6AB2C54C-1ACD-4869-AA2F-036D331B75DE}" srcOrd="0" destOrd="0" presId="urn:microsoft.com/office/officeart/2005/8/layout/default"/>
    <dgm:cxn modelId="{582F1E45-0AF4-43FD-BD7E-B7B72AA75458}" type="presParOf" srcId="{AF492C80-D916-4220-884F-71CB5D9F4388}" destId="{6C3616F6-88C0-49CC-BAFB-D7EB664F3DE8}" srcOrd="1" destOrd="0" presId="urn:microsoft.com/office/officeart/2005/8/layout/default"/>
    <dgm:cxn modelId="{AF49DC6B-AECB-4AB6-949B-E215789E3305}" type="presParOf" srcId="{AF492C80-D916-4220-884F-71CB5D9F4388}" destId="{14ED41DD-FBEE-4845-9454-2307362368FE}" srcOrd="2" destOrd="0" presId="urn:microsoft.com/office/officeart/2005/8/layout/default"/>
    <dgm:cxn modelId="{C05F5C20-A0C8-4C09-B830-CAD9CE6F53D8}" type="presParOf" srcId="{AF492C80-D916-4220-884F-71CB5D9F4388}" destId="{01358AAB-0D92-43D2-ADD5-DAD108945C9C}" srcOrd="3" destOrd="0" presId="urn:microsoft.com/office/officeart/2005/8/layout/default"/>
    <dgm:cxn modelId="{BAFEBCAB-D51A-4235-87BE-19A4B4AF64B5}" type="presParOf" srcId="{AF492C80-D916-4220-884F-71CB5D9F4388}" destId="{450E9C44-B591-4B40-AF62-A05D79ECCB1A}" srcOrd="4" destOrd="0" presId="urn:microsoft.com/office/officeart/2005/8/layout/default"/>
    <dgm:cxn modelId="{966F38F6-DA9E-4CD8-8336-78CF42C98DC5}" type="presParOf" srcId="{AF492C80-D916-4220-884F-71CB5D9F4388}" destId="{5B9F6A28-C52F-4970-B816-AB10D91F0C2A}" srcOrd="5" destOrd="0" presId="urn:microsoft.com/office/officeart/2005/8/layout/default"/>
    <dgm:cxn modelId="{6C56F138-4092-481F-8589-8E32959E397B}" type="presParOf" srcId="{AF492C80-D916-4220-884F-71CB5D9F4388}" destId="{17721142-6476-4421-A00B-1EB6D0DC5AF4}" srcOrd="6" destOrd="0" presId="urn:microsoft.com/office/officeart/2005/8/layout/default"/>
    <dgm:cxn modelId="{104132CC-BD18-4329-8F4D-00D0A5550D95}" type="presParOf" srcId="{AF492C80-D916-4220-884F-71CB5D9F4388}" destId="{A9540C7D-1A93-4EA0-B787-BC8167F5C9CE}" srcOrd="7" destOrd="0" presId="urn:microsoft.com/office/officeart/2005/8/layout/default"/>
    <dgm:cxn modelId="{F4A5B41D-68D5-466A-8EF0-93756F4251E7}" type="presParOf" srcId="{AF492C80-D916-4220-884F-71CB5D9F4388}" destId="{7E5F3B8C-919E-446F-A460-34EB158B0C9F}" srcOrd="8" destOrd="0" presId="urn:microsoft.com/office/officeart/2005/8/layout/default"/>
    <dgm:cxn modelId="{8FE3BCC8-C2E4-43DD-A907-47C7AE25401E}" type="presParOf" srcId="{AF492C80-D916-4220-884F-71CB5D9F4388}" destId="{F48785F4-90D3-4284-AF34-ED984C9F7AEB}" srcOrd="9" destOrd="0" presId="urn:microsoft.com/office/officeart/2005/8/layout/default"/>
    <dgm:cxn modelId="{E257ADE0-2BE1-495A-B58C-4A3D26E91C6C}" type="presParOf" srcId="{AF492C80-D916-4220-884F-71CB5D9F4388}" destId="{3CD85E4F-FE9E-4BFA-9405-9CD0D8D2B29A}" srcOrd="10" destOrd="0" presId="urn:microsoft.com/office/officeart/2005/8/layout/default"/>
    <dgm:cxn modelId="{10ADBAE4-880B-4E30-BB0A-FE7069A92FD8}" type="presParOf" srcId="{AF492C80-D916-4220-884F-71CB5D9F4388}" destId="{620BD8E5-0A36-4AD5-8835-38079E1E2125}" srcOrd="11" destOrd="0" presId="urn:microsoft.com/office/officeart/2005/8/layout/default"/>
    <dgm:cxn modelId="{F9A3BF85-65EC-413F-9335-07E027A461D1}" type="presParOf" srcId="{AF492C80-D916-4220-884F-71CB5D9F4388}" destId="{4F1F85AC-7EB0-4841-9674-875915966CC6}" srcOrd="12" destOrd="0" presId="urn:microsoft.com/office/officeart/2005/8/layout/default"/>
    <dgm:cxn modelId="{10E58854-8FC5-43F3-9CC8-E4A07F62FF46}" type="presParOf" srcId="{AF492C80-D916-4220-884F-71CB5D9F4388}" destId="{58B978F9-F867-4047-A0F9-DA7AFA372D1B}" srcOrd="13" destOrd="0" presId="urn:microsoft.com/office/officeart/2005/8/layout/default"/>
    <dgm:cxn modelId="{30BFF0EB-19A5-468B-9679-A6FAB19E4361}" type="presParOf" srcId="{AF492C80-D916-4220-884F-71CB5D9F4388}" destId="{590A0CBF-F76E-41E3-881D-BDE5D09DB82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76A693-9385-4F34-A806-AA728977459B}"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BBD49807-EF47-48E2-8EDD-8D09D0BBE004}">
      <dgm:prSet/>
      <dgm:spPr>
        <a:solidFill>
          <a:schemeClr val="accent1">
            <a:lumMod val="20000"/>
            <a:lumOff val="80000"/>
          </a:schemeClr>
        </a:solidFill>
      </dgm:spPr>
      <dgm:t>
        <a:bodyPr lIns="274320" rIns="182880"/>
        <a:lstStyle/>
        <a:p>
          <a:r>
            <a:rPr lang="en-US" b="0" i="0" baseline="0" dirty="0">
              <a:solidFill>
                <a:schemeClr val="tx1">
                  <a:lumMod val="90000"/>
                  <a:lumOff val="10000"/>
                </a:schemeClr>
              </a:solidFill>
            </a:rPr>
            <a:t>Risk adjustment payment methodology used by the Department of Health &amp; Human Services (HHS) for health insurance marketplace mandate the timely and accurate submission of members’ diagnostic data, subject to annual review. </a:t>
          </a:r>
          <a:endParaRPr lang="en-US" dirty="0">
            <a:solidFill>
              <a:schemeClr val="tx1">
                <a:lumMod val="90000"/>
                <a:lumOff val="10000"/>
              </a:schemeClr>
            </a:solidFill>
          </a:endParaRPr>
        </a:p>
      </dgm:t>
      <dgm:extLst>
        <a:ext uri="{E40237B7-FDA0-4F09-8148-C483321AD2D9}">
          <dgm14:cNvPr xmlns:dgm14="http://schemas.microsoft.com/office/drawing/2010/diagram" id="0" name="" descr="Risk adjustment payment methodology used by the Department of Health &amp; Human Services (HHS) for health insurance marketplace mandate the timely and accurate submission of members’ diagnostic data, subject to annual review."/>
        </a:ext>
      </dgm:extLst>
    </dgm:pt>
    <dgm:pt modelId="{8755E10E-81CD-4702-B380-F48A30183CFE}" type="parTrans" cxnId="{10391CC8-7CE2-45B7-A4E6-56D4EB654DAB}">
      <dgm:prSet/>
      <dgm:spPr/>
      <dgm:t>
        <a:bodyPr/>
        <a:lstStyle/>
        <a:p>
          <a:endParaRPr lang="en-US">
            <a:solidFill>
              <a:schemeClr val="accent5"/>
            </a:solidFill>
          </a:endParaRPr>
        </a:p>
      </dgm:t>
    </dgm:pt>
    <dgm:pt modelId="{8E287800-9A19-4E0D-BA06-906E6B7BDF32}" type="sibTrans" cxnId="{10391CC8-7CE2-45B7-A4E6-56D4EB654DAB}">
      <dgm:prSet/>
      <dgm:spPr/>
      <dgm:t>
        <a:bodyPr/>
        <a:lstStyle/>
        <a:p>
          <a:endParaRPr lang="en-US">
            <a:solidFill>
              <a:schemeClr val="accent5"/>
            </a:solidFill>
          </a:endParaRPr>
        </a:p>
      </dgm:t>
    </dgm:pt>
    <dgm:pt modelId="{33CBF5B4-1044-46C2-B902-2B579DFFF893}">
      <dgm:prSet/>
      <dgm:spPr>
        <a:solidFill>
          <a:schemeClr val="accent1">
            <a:lumMod val="20000"/>
            <a:lumOff val="80000"/>
          </a:schemeClr>
        </a:solidFill>
      </dgm:spPr>
      <dgm:t>
        <a:bodyPr lIns="274320" tIns="182880" rIns="182880" bIns="182880"/>
        <a:lstStyle/>
        <a:p>
          <a:r>
            <a:rPr lang="en-US" b="0" i="0" baseline="0" dirty="0">
              <a:solidFill>
                <a:schemeClr val="tx1">
                  <a:lumMod val="90000"/>
                  <a:lumOff val="10000"/>
                </a:schemeClr>
              </a:solidFill>
            </a:rPr>
            <a:t>To ensure ICD-10-CM codes obtained from claims submissions are accurate and conform to applicable risk adjustment regulation, annual medical record retrieval and review is required. For this reason, we appreciate your cooperation in providing requested medical records through our HIPAA-contracted business partners or to the health plan directly. </a:t>
          </a:r>
          <a:endParaRPr lang="en-US" dirty="0">
            <a:solidFill>
              <a:schemeClr val="tx1">
                <a:lumMod val="90000"/>
                <a:lumOff val="10000"/>
              </a:schemeClr>
            </a:solidFill>
          </a:endParaRPr>
        </a:p>
      </dgm:t>
      <dgm:extLst>
        <a:ext uri="{E40237B7-FDA0-4F09-8148-C483321AD2D9}">
          <dgm14:cNvPr xmlns:dgm14="http://schemas.microsoft.com/office/drawing/2010/diagram" id="0" name="" descr="Risk adjustment payment methodology used by the Department of Health &amp; Human Services (HHS) for health insurance To ensure ICD-10-CM codes obtained from claims submissions are accurate and conform to applicable risk adjustment regulation, annual medical record retrieval and review is required. For this reason, we appreciate your cooperation in providing requested medical records through our HIPAA-contracted business partners or to the health plan directly. &#10;marketplace mandate the timely and accurate submission of members’ diagnostic data, subject to annual review."/>
        </a:ext>
      </dgm:extLst>
    </dgm:pt>
    <dgm:pt modelId="{2AC6587B-B777-41C5-B66B-4C3D18904B50}" type="parTrans" cxnId="{1BB707B7-C0BD-4E06-AF1F-CB342997B3CC}">
      <dgm:prSet/>
      <dgm:spPr/>
      <dgm:t>
        <a:bodyPr/>
        <a:lstStyle/>
        <a:p>
          <a:endParaRPr lang="en-US">
            <a:solidFill>
              <a:schemeClr val="accent5"/>
            </a:solidFill>
          </a:endParaRPr>
        </a:p>
      </dgm:t>
    </dgm:pt>
    <dgm:pt modelId="{F307CE1C-6157-41D4-B44E-802628CF1D4A}" type="sibTrans" cxnId="{1BB707B7-C0BD-4E06-AF1F-CB342997B3CC}">
      <dgm:prSet/>
      <dgm:spPr/>
      <dgm:t>
        <a:bodyPr/>
        <a:lstStyle/>
        <a:p>
          <a:endParaRPr lang="en-US">
            <a:solidFill>
              <a:schemeClr val="accent5"/>
            </a:solidFill>
          </a:endParaRPr>
        </a:p>
      </dgm:t>
    </dgm:pt>
    <dgm:pt modelId="{B4CFA108-6409-4AA7-B689-CFB979A2E849}" type="pres">
      <dgm:prSet presAssocID="{A376A693-9385-4F34-A806-AA728977459B}" presName="linear" presStyleCnt="0">
        <dgm:presLayoutVars>
          <dgm:animLvl val="lvl"/>
          <dgm:resizeHandles val="exact"/>
        </dgm:presLayoutVars>
      </dgm:prSet>
      <dgm:spPr/>
    </dgm:pt>
    <dgm:pt modelId="{637F154F-E05F-4992-AF2A-9745624BE2BE}" type="pres">
      <dgm:prSet presAssocID="{BBD49807-EF47-48E2-8EDD-8D09D0BBE004}" presName="parentText" presStyleLbl="node1" presStyleIdx="0" presStyleCnt="2">
        <dgm:presLayoutVars>
          <dgm:chMax val="0"/>
          <dgm:bulletEnabled val="1"/>
        </dgm:presLayoutVars>
      </dgm:prSet>
      <dgm:spPr>
        <a:prstGeom prst="round2DiagRect">
          <a:avLst/>
        </a:prstGeom>
      </dgm:spPr>
    </dgm:pt>
    <dgm:pt modelId="{384903F5-9277-4799-84B2-B25AA7469243}" type="pres">
      <dgm:prSet presAssocID="{8E287800-9A19-4E0D-BA06-906E6B7BDF32}" presName="spacer" presStyleCnt="0"/>
      <dgm:spPr/>
    </dgm:pt>
    <dgm:pt modelId="{823C2521-4C45-4400-AA58-B350A319C983}" type="pres">
      <dgm:prSet presAssocID="{33CBF5B4-1044-46C2-B902-2B579DFFF893}" presName="parentText" presStyleLbl="node1" presStyleIdx="1" presStyleCnt="2" custScaleY="103311" custLinFactY="5340" custLinFactNeighborY="100000">
        <dgm:presLayoutVars>
          <dgm:chMax val="0"/>
          <dgm:bulletEnabled val="1"/>
        </dgm:presLayoutVars>
      </dgm:prSet>
      <dgm:spPr>
        <a:prstGeom prst="round2DiagRect">
          <a:avLst/>
        </a:prstGeom>
      </dgm:spPr>
    </dgm:pt>
  </dgm:ptLst>
  <dgm:cxnLst>
    <dgm:cxn modelId="{12147408-2C12-473C-9AEC-98CF5CE88CE3}" type="presOf" srcId="{A376A693-9385-4F34-A806-AA728977459B}" destId="{B4CFA108-6409-4AA7-B689-CFB979A2E849}" srcOrd="0" destOrd="0" presId="urn:microsoft.com/office/officeart/2005/8/layout/vList2"/>
    <dgm:cxn modelId="{ADC57B1C-2B21-4FCD-A6C2-27FD093DB294}" type="presOf" srcId="{33CBF5B4-1044-46C2-B902-2B579DFFF893}" destId="{823C2521-4C45-4400-AA58-B350A319C983}" srcOrd="0" destOrd="0" presId="urn:microsoft.com/office/officeart/2005/8/layout/vList2"/>
    <dgm:cxn modelId="{1BB707B7-C0BD-4E06-AF1F-CB342997B3CC}" srcId="{A376A693-9385-4F34-A806-AA728977459B}" destId="{33CBF5B4-1044-46C2-B902-2B579DFFF893}" srcOrd="1" destOrd="0" parTransId="{2AC6587B-B777-41C5-B66B-4C3D18904B50}" sibTransId="{F307CE1C-6157-41D4-B44E-802628CF1D4A}"/>
    <dgm:cxn modelId="{10391CC8-7CE2-45B7-A4E6-56D4EB654DAB}" srcId="{A376A693-9385-4F34-A806-AA728977459B}" destId="{BBD49807-EF47-48E2-8EDD-8D09D0BBE004}" srcOrd="0" destOrd="0" parTransId="{8755E10E-81CD-4702-B380-F48A30183CFE}" sibTransId="{8E287800-9A19-4E0D-BA06-906E6B7BDF32}"/>
    <dgm:cxn modelId="{D9C79AFD-6FC4-43D6-BB0E-B4CD7AE1342B}" type="presOf" srcId="{BBD49807-EF47-48E2-8EDD-8D09D0BBE004}" destId="{637F154F-E05F-4992-AF2A-9745624BE2BE}" srcOrd="0" destOrd="0" presId="urn:microsoft.com/office/officeart/2005/8/layout/vList2"/>
    <dgm:cxn modelId="{AF3E8A4D-C687-4746-AD0A-8BA0B549FEDD}" type="presParOf" srcId="{B4CFA108-6409-4AA7-B689-CFB979A2E849}" destId="{637F154F-E05F-4992-AF2A-9745624BE2BE}" srcOrd="0" destOrd="0" presId="urn:microsoft.com/office/officeart/2005/8/layout/vList2"/>
    <dgm:cxn modelId="{9284EDD9-780F-409D-AA42-64D73793B1E2}" type="presParOf" srcId="{B4CFA108-6409-4AA7-B689-CFB979A2E849}" destId="{384903F5-9277-4799-84B2-B25AA7469243}" srcOrd="1" destOrd="0" presId="urn:microsoft.com/office/officeart/2005/8/layout/vList2"/>
    <dgm:cxn modelId="{5387DFD3-4F6D-44BB-AE3A-2EB144053129}" type="presParOf" srcId="{B4CFA108-6409-4AA7-B689-CFB979A2E849}" destId="{823C2521-4C45-4400-AA58-B350A319C98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867593-B3C1-46BD-927B-1682A03154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7B44D83-7B37-471B-9CA1-8C4AFB380723}">
      <dgm:prSet custT="1"/>
      <dgm:spPr>
        <a:solidFill>
          <a:schemeClr val="accent1">
            <a:alpha val="30000"/>
          </a:schemeClr>
        </a:solidFill>
        <a:ln>
          <a:noFill/>
        </a:ln>
      </dgm:spPr>
      <dgm:t>
        <a:bodyPr/>
        <a:lstStyle/>
        <a:p>
          <a:pPr marL="182880"/>
          <a:r>
            <a:rPr lang="en-US" sz="2000" b="1" i="0" baseline="0" dirty="0">
              <a:solidFill>
                <a:schemeClr val="accent5"/>
              </a:solidFill>
              <a:latin typeface="Calibri" panose="020F0502020204030204" pitchFamily="34" charset="0"/>
              <a:ea typeface="Calibri" panose="020F0502020204030204" pitchFamily="34" charset="0"/>
              <a:cs typeface="Calibri" panose="020F0502020204030204" pitchFamily="34" charset="0"/>
            </a:rPr>
            <a:t>Epic Payor Platform</a:t>
          </a:r>
          <a:endPar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Epic Payor Platform"/>
        </a:ext>
      </dgm:extLst>
    </dgm:pt>
    <dgm:pt modelId="{5E7923FD-8F45-40CA-887A-AF8358585203}" type="parTrans" cxnId="{94A16541-545A-426C-B007-7417E6228732}">
      <dgm:prSet/>
      <dgm:spPr/>
      <dgm:t>
        <a:bodyPr/>
        <a:lstStyle/>
        <a:p>
          <a:pPr marL="182880"/>
          <a:endParaRPr lang="en-US" sz="2400"/>
        </a:p>
      </dgm:t>
    </dgm:pt>
    <dgm:pt modelId="{B929ADDD-F616-4AF0-8236-7974295F3876}" type="sibTrans" cxnId="{94A16541-545A-426C-B007-7417E6228732}">
      <dgm:prSet/>
      <dgm:spPr/>
      <dgm:t>
        <a:bodyPr/>
        <a:lstStyle/>
        <a:p>
          <a:pPr marL="182880"/>
          <a:endParaRPr lang="en-US" sz="2400"/>
        </a:p>
      </dgm:t>
    </dgm:pt>
    <dgm:pt modelId="{E06BC41E-0739-4713-94F7-5E0A2F2407A6}">
      <dgm:prSet custT="1"/>
      <dgm:spPr>
        <a:solidFill>
          <a:schemeClr val="accent1">
            <a:alpha val="30000"/>
          </a:schemeClr>
        </a:solidFill>
        <a:ln>
          <a:noFill/>
        </a:ln>
      </dgm:spPr>
      <dgm:t>
        <a:bodyPr/>
        <a:lstStyle/>
        <a:p>
          <a:pPr marL="182880"/>
          <a:r>
            <a:rPr lang="en-US" sz="2000" b="1" i="0" baseline="0" dirty="0">
              <a:solidFill>
                <a:schemeClr val="accent5"/>
              </a:solidFill>
              <a:latin typeface="Calibri" panose="020F0502020204030204" pitchFamily="34" charset="0"/>
              <a:ea typeface="Calibri" panose="020F0502020204030204" pitchFamily="34" charset="0"/>
              <a:cs typeface="Calibri" panose="020F0502020204030204" pitchFamily="34" charset="0"/>
            </a:rPr>
            <a:t>Healow</a:t>
          </a:r>
          <a:endPar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Healow"/>
        </a:ext>
      </dgm:extLst>
    </dgm:pt>
    <dgm:pt modelId="{243EC533-B171-4B82-99D8-8995F1D8C3B0}" type="parTrans" cxnId="{D140B369-C6CE-4F17-942B-DF8244A8277A}">
      <dgm:prSet/>
      <dgm:spPr/>
      <dgm:t>
        <a:bodyPr/>
        <a:lstStyle/>
        <a:p>
          <a:pPr marL="182880"/>
          <a:endParaRPr lang="en-US" sz="2400"/>
        </a:p>
      </dgm:t>
    </dgm:pt>
    <dgm:pt modelId="{03E50FB6-C42A-411C-A377-5BF9CE860D36}" type="sibTrans" cxnId="{D140B369-C6CE-4F17-942B-DF8244A8277A}">
      <dgm:prSet/>
      <dgm:spPr/>
      <dgm:t>
        <a:bodyPr/>
        <a:lstStyle/>
        <a:p>
          <a:pPr marL="182880"/>
          <a:endParaRPr lang="en-US" sz="2400"/>
        </a:p>
      </dgm:t>
    </dgm:pt>
    <dgm:pt modelId="{156FF3B5-3669-4D82-A8C0-B3A3ED6CAE54}">
      <dgm:prSet custT="1"/>
      <dgm:spPr>
        <a:solidFill>
          <a:schemeClr val="accent1">
            <a:alpha val="30000"/>
          </a:schemeClr>
        </a:solidFill>
        <a:ln>
          <a:noFill/>
        </a:ln>
      </dgm:spPr>
      <dgm:t>
        <a:bodyPr/>
        <a:lstStyle/>
        <a:p>
          <a:pPr marL="182880"/>
          <a:r>
            <a:rPr lang="en-US" sz="2000" b="1" i="0" baseline="0" dirty="0" err="1">
              <a:solidFill>
                <a:schemeClr val="accent5"/>
              </a:solidFill>
              <a:latin typeface="Calibri" panose="020F0502020204030204" pitchFamily="34" charset="0"/>
              <a:ea typeface="Calibri" panose="020F0502020204030204" pitchFamily="34" charset="0"/>
              <a:cs typeface="Calibri" panose="020F0502020204030204" pitchFamily="34" charset="0"/>
            </a:rPr>
            <a:t>Moxe</a:t>
          </a:r>
          <a:r>
            <a:rPr lang="en-US" sz="2000" b="1" i="0" baseline="0" dirty="0">
              <a:solidFill>
                <a:schemeClr val="accent5"/>
              </a:solidFill>
              <a:latin typeface="Calibri" panose="020F0502020204030204" pitchFamily="34" charset="0"/>
              <a:ea typeface="Calibri" panose="020F0502020204030204" pitchFamily="34" charset="0"/>
              <a:cs typeface="Calibri" panose="020F0502020204030204" pitchFamily="34" charset="0"/>
            </a:rPr>
            <a:t> </a:t>
          </a:r>
          <a:endPar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Moxe&#10;"/>
        </a:ext>
      </dgm:extLst>
    </dgm:pt>
    <dgm:pt modelId="{0B705E01-8226-44A9-A9ED-FF69B5762E45}" type="parTrans" cxnId="{60F3243D-1DAB-41CF-8400-AF4F9E58A467}">
      <dgm:prSet/>
      <dgm:spPr/>
      <dgm:t>
        <a:bodyPr/>
        <a:lstStyle/>
        <a:p>
          <a:pPr marL="182880"/>
          <a:endParaRPr lang="en-US" sz="2400"/>
        </a:p>
      </dgm:t>
    </dgm:pt>
    <dgm:pt modelId="{C848501D-7AD5-4CA3-A4BF-A07F692ED69A}" type="sibTrans" cxnId="{60F3243D-1DAB-41CF-8400-AF4F9E58A467}">
      <dgm:prSet/>
      <dgm:spPr/>
      <dgm:t>
        <a:bodyPr/>
        <a:lstStyle/>
        <a:p>
          <a:pPr marL="182880"/>
          <a:endParaRPr lang="en-US" sz="2400"/>
        </a:p>
      </dgm:t>
    </dgm:pt>
    <dgm:pt modelId="{F55FCA44-BA6E-491C-A19F-40B7674BEF91}">
      <dgm:prSet custT="1"/>
      <dgm:spPr>
        <a:solidFill>
          <a:schemeClr val="accent1">
            <a:alpha val="30000"/>
          </a:schemeClr>
        </a:solidFill>
        <a:ln>
          <a:noFill/>
        </a:ln>
      </dgm:spPr>
      <dgm:t>
        <a:bodyPr/>
        <a:lstStyle/>
        <a:p>
          <a:pPr marL="182880"/>
          <a:r>
            <a:rPr lang="en-US" sz="2000" b="1" i="0" baseline="0" dirty="0">
              <a:solidFill>
                <a:schemeClr val="accent5"/>
              </a:solidFill>
              <a:latin typeface="Calibri" panose="020F0502020204030204" pitchFamily="34" charset="0"/>
              <a:ea typeface="Calibri" panose="020F0502020204030204" pitchFamily="34" charset="0"/>
              <a:cs typeface="Calibri" panose="020F0502020204030204" pitchFamily="34" charset="0"/>
            </a:rPr>
            <a:t>Athena</a:t>
          </a:r>
          <a:endPar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Athena&#10;"/>
        </a:ext>
      </dgm:extLst>
    </dgm:pt>
    <dgm:pt modelId="{FC5E6599-2658-48D3-8FDE-5A0AC7D7EECC}" type="parTrans" cxnId="{81CCA80D-A988-4000-B076-FFC0CA4D6E87}">
      <dgm:prSet/>
      <dgm:spPr/>
      <dgm:t>
        <a:bodyPr/>
        <a:lstStyle/>
        <a:p>
          <a:pPr marL="182880"/>
          <a:endParaRPr lang="en-US" sz="2400"/>
        </a:p>
      </dgm:t>
    </dgm:pt>
    <dgm:pt modelId="{D2A56D4D-7BC5-4A40-81C9-C62C906078C9}" type="sibTrans" cxnId="{81CCA80D-A988-4000-B076-FFC0CA4D6E87}">
      <dgm:prSet/>
      <dgm:spPr/>
      <dgm:t>
        <a:bodyPr/>
        <a:lstStyle/>
        <a:p>
          <a:pPr marL="182880"/>
          <a:endParaRPr lang="en-US" sz="2400"/>
        </a:p>
      </dgm:t>
    </dgm:pt>
    <dgm:pt modelId="{FCB786E6-E862-451D-AAD0-CE27608D44B0}">
      <dgm:prSet custT="1"/>
      <dgm:spPr>
        <a:solidFill>
          <a:schemeClr val="accent3"/>
        </a:solidFill>
        <a:ln>
          <a:noFill/>
        </a:ln>
      </dgm:spPr>
      <dgm:t>
        <a:bodyPr/>
        <a:lstStyle/>
        <a:p>
          <a:pPr marL="182880"/>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Active EMR with point-to-care alerts: </a:t>
          </a:r>
        </a:p>
      </dgm:t>
      <dgm:extLst>
        <a:ext uri="{E40237B7-FDA0-4F09-8148-C483321AD2D9}">
          <dgm14:cNvPr xmlns:dgm14="http://schemas.microsoft.com/office/drawing/2010/diagram" id="0" name="" descr="Active EMR with point-to-care alerts:"/>
        </a:ext>
      </dgm:extLst>
    </dgm:pt>
    <dgm:pt modelId="{2AF76E73-EEC9-4351-8B23-6A7C11706323}" type="parTrans" cxnId="{85EE5DAC-D0CB-43F4-A8D8-62B9B98049F6}">
      <dgm:prSet/>
      <dgm:spPr/>
      <dgm:t>
        <a:bodyPr/>
        <a:lstStyle/>
        <a:p>
          <a:endParaRPr lang="en-US"/>
        </a:p>
      </dgm:t>
    </dgm:pt>
    <dgm:pt modelId="{D152222A-80E3-40C7-921B-07A3188877A5}" type="sibTrans" cxnId="{85EE5DAC-D0CB-43F4-A8D8-62B9B98049F6}">
      <dgm:prSet/>
      <dgm:spPr/>
      <dgm:t>
        <a:bodyPr/>
        <a:lstStyle/>
        <a:p>
          <a:endParaRPr lang="en-US"/>
        </a:p>
      </dgm:t>
    </dgm:pt>
    <dgm:pt modelId="{A7630C5A-F649-4FC2-A2C6-B88697B83CCF}" type="pres">
      <dgm:prSet presAssocID="{1B867593-B3C1-46BD-927B-1682A031541F}" presName="linear" presStyleCnt="0">
        <dgm:presLayoutVars>
          <dgm:animLvl val="lvl"/>
          <dgm:resizeHandles val="exact"/>
        </dgm:presLayoutVars>
      </dgm:prSet>
      <dgm:spPr/>
    </dgm:pt>
    <dgm:pt modelId="{7D696567-6EFF-4928-B412-EAE26566495F}" type="pres">
      <dgm:prSet presAssocID="{FCB786E6-E862-451D-AAD0-CE27608D44B0}" presName="parentText" presStyleLbl="node1" presStyleIdx="0" presStyleCnt="5">
        <dgm:presLayoutVars>
          <dgm:chMax val="0"/>
          <dgm:bulletEnabled val="1"/>
        </dgm:presLayoutVars>
      </dgm:prSet>
      <dgm:spPr>
        <a:prstGeom prst="round2DiagRect">
          <a:avLst/>
        </a:prstGeom>
      </dgm:spPr>
    </dgm:pt>
    <dgm:pt modelId="{D0C617CE-D0F8-4DD5-9A6F-3F2C620FCBE3}" type="pres">
      <dgm:prSet presAssocID="{D152222A-80E3-40C7-921B-07A3188877A5}" presName="spacer" presStyleCnt="0"/>
      <dgm:spPr/>
    </dgm:pt>
    <dgm:pt modelId="{69F28F09-3787-4A84-8DE0-ABBC0C650F53}" type="pres">
      <dgm:prSet presAssocID="{57B44D83-7B37-471B-9CA1-8C4AFB380723}" presName="parentText" presStyleLbl="node1" presStyleIdx="1" presStyleCnt="5" custScaleY="97692">
        <dgm:presLayoutVars>
          <dgm:chMax val="0"/>
          <dgm:bulletEnabled val="1"/>
        </dgm:presLayoutVars>
      </dgm:prSet>
      <dgm:spPr>
        <a:prstGeom prst="round2DiagRect">
          <a:avLst/>
        </a:prstGeom>
      </dgm:spPr>
    </dgm:pt>
    <dgm:pt modelId="{01F48B96-8C7F-43E4-B1C2-1C04928926C2}" type="pres">
      <dgm:prSet presAssocID="{B929ADDD-F616-4AF0-8236-7974295F3876}" presName="spacer" presStyleCnt="0"/>
      <dgm:spPr/>
    </dgm:pt>
    <dgm:pt modelId="{8CF66774-3F9D-40B0-9370-08BDA32A2D33}" type="pres">
      <dgm:prSet presAssocID="{E06BC41E-0739-4713-94F7-5E0A2F2407A6}" presName="parentText" presStyleLbl="node1" presStyleIdx="2" presStyleCnt="5" custScaleY="97692">
        <dgm:presLayoutVars>
          <dgm:chMax val="0"/>
          <dgm:bulletEnabled val="1"/>
        </dgm:presLayoutVars>
      </dgm:prSet>
      <dgm:spPr>
        <a:prstGeom prst="round2DiagRect">
          <a:avLst/>
        </a:prstGeom>
      </dgm:spPr>
    </dgm:pt>
    <dgm:pt modelId="{91327ADB-6637-45E8-95A8-E62ADA185C9C}" type="pres">
      <dgm:prSet presAssocID="{03E50FB6-C42A-411C-A377-5BF9CE860D36}" presName="spacer" presStyleCnt="0"/>
      <dgm:spPr/>
    </dgm:pt>
    <dgm:pt modelId="{32AE2E1E-7295-4A06-97A5-F8305545A000}" type="pres">
      <dgm:prSet presAssocID="{156FF3B5-3669-4D82-A8C0-B3A3ED6CAE54}" presName="parentText" presStyleLbl="node1" presStyleIdx="3" presStyleCnt="5" custScaleY="97692">
        <dgm:presLayoutVars>
          <dgm:chMax val="0"/>
          <dgm:bulletEnabled val="1"/>
        </dgm:presLayoutVars>
      </dgm:prSet>
      <dgm:spPr>
        <a:prstGeom prst="round2DiagRect">
          <a:avLst/>
        </a:prstGeom>
      </dgm:spPr>
    </dgm:pt>
    <dgm:pt modelId="{989142A4-BB16-4DA8-94BB-78C57DF55680}" type="pres">
      <dgm:prSet presAssocID="{C848501D-7AD5-4CA3-A4BF-A07F692ED69A}" presName="spacer" presStyleCnt="0"/>
      <dgm:spPr/>
    </dgm:pt>
    <dgm:pt modelId="{6FB84EAB-5B36-4A03-B064-0FA5144E8AEE}" type="pres">
      <dgm:prSet presAssocID="{F55FCA44-BA6E-491C-A19F-40B7674BEF91}" presName="parentText" presStyleLbl="node1" presStyleIdx="4" presStyleCnt="5" custScaleY="97692">
        <dgm:presLayoutVars>
          <dgm:chMax val="0"/>
          <dgm:bulletEnabled val="1"/>
        </dgm:presLayoutVars>
      </dgm:prSet>
      <dgm:spPr>
        <a:prstGeom prst="round2DiagRect">
          <a:avLst/>
        </a:prstGeom>
      </dgm:spPr>
    </dgm:pt>
  </dgm:ptLst>
  <dgm:cxnLst>
    <dgm:cxn modelId="{81CCA80D-A988-4000-B076-FFC0CA4D6E87}" srcId="{1B867593-B3C1-46BD-927B-1682A031541F}" destId="{F55FCA44-BA6E-491C-A19F-40B7674BEF91}" srcOrd="4" destOrd="0" parTransId="{FC5E6599-2658-48D3-8FDE-5A0AC7D7EECC}" sibTransId="{D2A56D4D-7BC5-4A40-81C9-C62C906078C9}"/>
    <dgm:cxn modelId="{26C25527-CB81-49E5-A92D-4F374B41D74E}" type="presOf" srcId="{F55FCA44-BA6E-491C-A19F-40B7674BEF91}" destId="{6FB84EAB-5B36-4A03-B064-0FA5144E8AEE}" srcOrd="0" destOrd="0" presId="urn:microsoft.com/office/officeart/2005/8/layout/vList2"/>
    <dgm:cxn modelId="{60F3243D-1DAB-41CF-8400-AF4F9E58A467}" srcId="{1B867593-B3C1-46BD-927B-1682A031541F}" destId="{156FF3B5-3669-4D82-A8C0-B3A3ED6CAE54}" srcOrd="3" destOrd="0" parTransId="{0B705E01-8226-44A9-A9ED-FF69B5762E45}" sibTransId="{C848501D-7AD5-4CA3-A4BF-A07F692ED69A}"/>
    <dgm:cxn modelId="{94A16541-545A-426C-B007-7417E6228732}" srcId="{1B867593-B3C1-46BD-927B-1682A031541F}" destId="{57B44D83-7B37-471B-9CA1-8C4AFB380723}" srcOrd="1" destOrd="0" parTransId="{5E7923FD-8F45-40CA-887A-AF8358585203}" sibTransId="{B929ADDD-F616-4AF0-8236-7974295F3876}"/>
    <dgm:cxn modelId="{E36EAF61-A287-4D82-809A-7D2DE3F7E7E2}" type="presOf" srcId="{57B44D83-7B37-471B-9CA1-8C4AFB380723}" destId="{69F28F09-3787-4A84-8DE0-ABBC0C650F53}" srcOrd="0" destOrd="0" presId="urn:microsoft.com/office/officeart/2005/8/layout/vList2"/>
    <dgm:cxn modelId="{D140B369-C6CE-4F17-942B-DF8244A8277A}" srcId="{1B867593-B3C1-46BD-927B-1682A031541F}" destId="{E06BC41E-0739-4713-94F7-5E0A2F2407A6}" srcOrd="2" destOrd="0" parTransId="{243EC533-B171-4B82-99D8-8995F1D8C3B0}" sibTransId="{03E50FB6-C42A-411C-A377-5BF9CE860D36}"/>
    <dgm:cxn modelId="{59CBD754-E77B-49F2-9A3C-A8CC8126DF28}" type="presOf" srcId="{156FF3B5-3669-4D82-A8C0-B3A3ED6CAE54}" destId="{32AE2E1E-7295-4A06-97A5-F8305545A000}" srcOrd="0" destOrd="0" presId="urn:microsoft.com/office/officeart/2005/8/layout/vList2"/>
    <dgm:cxn modelId="{FC144784-96CD-4583-839E-2A730E00ABD4}" type="presOf" srcId="{1B867593-B3C1-46BD-927B-1682A031541F}" destId="{A7630C5A-F649-4FC2-A2C6-B88697B83CCF}" srcOrd="0" destOrd="0" presId="urn:microsoft.com/office/officeart/2005/8/layout/vList2"/>
    <dgm:cxn modelId="{108656A8-21A3-4FF2-9C12-D1C2243855A5}" type="presOf" srcId="{E06BC41E-0739-4713-94F7-5E0A2F2407A6}" destId="{8CF66774-3F9D-40B0-9370-08BDA32A2D33}" srcOrd="0" destOrd="0" presId="urn:microsoft.com/office/officeart/2005/8/layout/vList2"/>
    <dgm:cxn modelId="{1A75DCAA-9B2B-4059-89B4-A5937B8BA2BA}" type="presOf" srcId="{FCB786E6-E862-451D-AAD0-CE27608D44B0}" destId="{7D696567-6EFF-4928-B412-EAE26566495F}" srcOrd="0" destOrd="0" presId="urn:microsoft.com/office/officeart/2005/8/layout/vList2"/>
    <dgm:cxn modelId="{85EE5DAC-D0CB-43F4-A8D8-62B9B98049F6}" srcId="{1B867593-B3C1-46BD-927B-1682A031541F}" destId="{FCB786E6-E862-451D-AAD0-CE27608D44B0}" srcOrd="0" destOrd="0" parTransId="{2AF76E73-EEC9-4351-8B23-6A7C11706323}" sibTransId="{D152222A-80E3-40C7-921B-07A3188877A5}"/>
    <dgm:cxn modelId="{B708D011-26E1-447C-97D3-10CFCF91A808}" type="presParOf" srcId="{A7630C5A-F649-4FC2-A2C6-B88697B83CCF}" destId="{7D696567-6EFF-4928-B412-EAE26566495F}" srcOrd="0" destOrd="0" presId="urn:microsoft.com/office/officeart/2005/8/layout/vList2"/>
    <dgm:cxn modelId="{024CADFB-8907-43A2-BAB4-20859F864359}" type="presParOf" srcId="{A7630C5A-F649-4FC2-A2C6-B88697B83CCF}" destId="{D0C617CE-D0F8-4DD5-9A6F-3F2C620FCBE3}" srcOrd="1" destOrd="0" presId="urn:microsoft.com/office/officeart/2005/8/layout/vList2"/>
    <dgm:cxn modelId="{976C48E4-A55A-42E5-B10B-3612037A65E6}" type="presParOf" srcId="{A7630C5A-F649-4FC2-A2C6-B88697B83CCF}" destId="{69F28F09-3787-4A84-8DE0-ABBC0C650F53}" srcOrd="2" destOrd="0" presId="urn:microsoft.com/office/officeart/2005/8/layout/vList2"/>
    <dgm:cxn modelId="{B1926C22-68B4-4EDF-AB8C-0CD4FEDAF23D}" type="presParOf" srcId="{A7630C5A-F649-4FC2-A2C6-B88697B83CCF}" destId="{01F48B96-8C7F-43E4-B1C2-1C04928926C2}" srcOrd="3" destOrd="0" presId="urn:microsoft.com/office/officeart/2005/8/layout/vList2"/>
    <dgm:cxn modelId="{0763EB2A-9A53-4FEA-8B85-7095E2EA1A09}" type="presParOf" srcId="{A7630C5A-F649-4FC2-A2C6-B88697B83CCF}" destId="{8CF66774-3F9D-40B0-9370-08BDA32A2D33}" srcOrd="4" destOrd="0" presId="urn:microsoft.com/office/officeart/2005/8/layout/vList2"/>
    <dgm:cxn modelId="{897B14CB-EAE1-48EE-AD8E-8DB1B966EECC}" type="presParOf" srcId="{A7630C5A-F649-4FC2-A2C6-B88697B83CCF}" destId="{91327ADB-6637-45E8-95A8-E62ADA185C9C}" srcOrd="5" destOrd="0" presId="urn:microsoft.com/office/officeart/2005/8/layout/vList2"/>
    <dgm:cxn modelId="{E98EAEE5-DB77-4970-9A62-60FFDA192F3E}" type="presParOf" srcId="{A7630C5A-F649-4FC2-A2C6-B88697B83CCF}" destId="{32AE2E1E-7295-4A06-97A5-F8305545A000}" srcOrd="6" destOrd="0" presId="urn:microsoft.com/office/officeart/2005/8/layout/vList2"/>
    <dgm:cxn modelId="{E495F003-2183-4923-9CBE-218542ACCD89}" type="presParOf" srcId="{A7630C5A-F649-4FC2-A2C6-B88697B83CCF}" destId="{989142A4-BB16-4DA8-94BB-78C57DF55680}" srcOrd="7" destOrd="0" presId="urn:microsoft.com/office/officeart/2005/8/layout/vList2"/>
    <dgm:cxn modelId="{1DDE27C1-C53D-4B4F-B722-3CF63BF24B41}" type="presParOf" srcId="{A7630C5A-F649-4FC2-A2C6-B88697B83CCF}" destId="{6FB84EAB-5B36-4A03-B064-0FA5144E8AE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2129D-860D-47CE-8B3F-6D672F188B3E}">
      <dsp:nvSpPr>
        <dsp:cNvPr id="0" name=""/>
        <dsp:cNvSpPr/>
      </dsp:nvSpPr>
      <dsp:spPr>
        <a:xfrm flipH="1">
          <a:off x="5611107" y="1091948"/>
          <a:ext cx="840954" cy="188540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6A590-7F8D-4155-A44F-F84A322F1546}">
      <dsp:nvSpPr>
        <dsp:cNvPr id="0" name=""/>
        <dsp:cNvSpPr/>
      </dsp:nvSpPr>
      <dsp:spPr>
        <a:xfrm>
          <a:off x="376412" y="627980"/>
          <a:ext cx="3017508" cy="182880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11F4D1-1D53-4098-94C3-BDB46322D8FA}">
      <dsp:nvSpPr>
        <dsp:cNvPr id="0" name=""/>
        <dsp:cNvSpPr/>
      </dsp:nvSpPr>
      <dsp:spPr>
        <a:xfrm rot="10800000">
          <a:off x="374058" y="2228187"/>
          <a:ext cx="3017508" cy="1828807"/>
        </a:xfrm>
        <a:prstGeom prst="round2DiagRect">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ClrTx/>
            <a:buSzTx/>
            <a:buFontTx/>
            <a:buNone/>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Identify actual disease burden of member and patient population   </a:t>
          </a:r>
          <a:endParaRPr lang="en-US" sz="2000" kern="1200" dirty="0"/>
        </a:p>
      </dsp:txBody>
      <dsp:txXfrm rot="10800000">
        <a:off x="463333" y="2317462"/>
        <a:ext cx="2838958" cy="1650257"/>
      </dsp:txXfrm>
    </dsp:sp>
    <dsp:sp modelId="{CC316870-185B-482E-8FA9-083D4CAFA1B2}">
      <dsp:nvSpPr>
        <dsp:cNvPr id="0" name=""/>
        <dsp:cNvSpPr/>
      </dsp:nvSpPr>
      <dsp:spPr>
        <a:xfrm>
          <a:off x="3721955" y="627980"/>
          <a:ext cx="3017508" cy="1828803"/>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A2BF16-4275-4203-AA63-FC99A3334D6D}">
      <dsp:nvSpPr>
        <dsp:cNvPr id="0" name=""/>
        <dsp:cNvSpPr/>
      </dsp:nvSpPr>
      <dsp:spPr>
        <a:xfrm rot="10800000">
          <a:off x="3721955" y="2228187"/>
          <a:ext cx="3017508" cy="1828807"/>
        </a:xfrm>
        <a:prstGeom prst="round2DiagRect">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ClrTx/>
            <a:buSzTx/>
            <a:buFontTx/>
            <a:buNone/>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Improved quality of care through disease management programs</a:t>
          </a:r>
          <a:endParaRPr lang="en-US" sz="2000" kern="1200" dirty="0"/>
        </a:p>
      </dsp:txBody>
      <dsp:txXfrm rot="10800000">
        <a:off x="3811230" y="2317462"/>
        <a:ext cx="2838958" cy="1650257"/>
      </dsp:txXfrm>
    </dsp:sp>
    <dsp:sp modelId="{3AEB2759-A13A-4560-920F-FE6BF46F4CB9}">
      <dsp:nvSpPr>
        <dsp:cNvPr id="0" name=""/>
        <dsp:cNvSpPr/>
      </dsp:nvSpPr>
      <dsp:spPr>
        <a:xfrm>
          <a:off x="7047597" y="642140"/>
          <a:ext cx="3017508" cy="1828803"/>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9F43428-3544-43DB-87C9-DAC1B49318A1}">
      <dsp:nvSpPr>
        <dsp:cNvPr id="0" name=""/>
        <dsp:cNvSpPr/>
      </dsp:nvSpPr>
      <dsp:spPr>
        <a:xfrm rot="10800000">
          <a:off x="7059977" y="2228187"/>
          <a:ext cx="3017508" cy="1828807"/>
        </a:xfrm>
        <a:prstGeom prst="round2DiagRect">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ClrTx/>
            <a:buSzTx/>
            <a:buFontTx/>
            <a:buNone/>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Ensure coverage of health expenditures </a:t>
          </a:r>
          <a:b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and appropriate </a:t>
          </a:r>
          <a:b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risk premiums</a:t>
          </a:r>
        </a:p>
      </dsp:txBody>
      <dsp:txXfrm rot="10800000">
        <a:off x="7149252" y="2317462"/>
        <a:ext cx="2838958" cy="1650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BD896-9BF7-4962-8CB9-918BA14043E0}">
      <dsp:nvSpPr>
        <dsp:cNvPr id="0" name=""/>
        <dsp:cNvSpPr/>
      </dsp:nvSpPr>
      <dsp:spPr>
        <a:xfrm>
          <a:off x="-5267862" y="-806801"/>
          <a:ext cx="6272916" cy="6272916"/>
        </a:xfrm>
        <a:prstGeom prst="blockArc">
          <a:avLst>
            <a:gd name="adj1" fmla="val 18900000"/>
            <a:gd name="adj2" fmla="val 2700000"/>
            <a:gd name="adj3" fmla="val 34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C17C4D-0172-4FC8-A70C-20712EBE13A3}">
      <dsp:nvSpPr>
        <dsp:cNvPr id="0" name=""/>
        <dsp:cNvSpPr/>
      </dsp:nvSpPr>
      <dsp:spPr>
        <a:xfrm>
          <a:off x="439548" y="187719"/>
          <a:ext cx="8404466" cy="789388"/>
        </a:xfrm>
        <a:prstGeom prst="round2Diag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Assist providers with engaging patients and actively address chronic conditions</a:t>
          </a:r>
        </a:p>
      </dsp:txBody>
      <dsp:txXfrm>
        <a:off x="478083" y="226254"/>
        <a:ext cx="8327396" cy="712318"/>
      </dsp:txXfrm>
    </dsp:sp>
    <dsp:sp modelId="{85206758-CF5D-4212-AF17-48155CB722AA}">
      <dsp:nvSpPr>
        <dsp:cNvPr id="0" name=""/>
        <dsp:cNvSpPr/>
      </dsp:nvSpPr>
      <dsp:spPr>
        <a:xfrm>
          <a:off x="333999" y="476865"/>
          <a:ext cx="211098" cy="2110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21DA26-8B31-4E97-89C5-DC1ABB338776}">
      <dsp:nvSpPr>
        <dsp:cNvPr id="0" name=""/>
        <dsp:cNvSpPr/>
      </dsp:nvSpPr>
      <dsp:spPr>
        <a:xfrm>
          <a:off x="857023" y="1061340"/>
          <a:ext cx="7986991" cy="789388"/>
        </a:xfrm>
        <a:prstGeom prst="round2Diag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Ensure risk-adjusted conditions are coded accurately and documented annually</a:t>
          </a:r>
        </a:p>
      </dsp:txBody>
      <dsp:txXfrm>
        <a:off x="895558" y="1099875"/>
        <a:ext cx="7909921" cy="712318"/>
      </dsp:txXfrm>
    </dsp:sp>
    <dsp:sp modelId="{2DF11F33-2E48-4052-960B-D2471C566018}">
      <dsp:nvSpPr>
        <dsp:cNvPr id="0" name=""/>
        <dsp:cNvSpPr/>
      </dsp:nvSpPr>
      <dsp:spPr>
        <a:xfrm>
          <a:off x="751474" y="1350486"/>
          <a:ext cx="211098" cy="2110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04A67-60FD-46DE-A76E-5E03EA9A4D52}">
      <dsp:nvSpPr>
        <dsp:cNvPr id="0" name=""/>
        <dsp:cNvSpPr/>
      </dsp:nvSpPr>
      <dsp:spPr>
        <a:xfrm>
          <a:off x="985154" y="1934962"/>
          <a:ext cx="7858860" cy="789388"/>
        </a:xfrm>
        <a:prstGeom prst="round2Diag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Develop relationships with provider partners to serve as a resource and assist </a:t>
          </a:r>
          <a:br>
            <a:rPr lang="en-US" sz="1800" kern="1200" dirty="0"/>
          </a:br>
          <a:r>
            <a:rPr lang="en-US" sz="1800" kern="1200" dirty="0"/>
            <a:t>with strategy to target patients </a:t>
          </a:r>
        </a:p>
      </dsp:txBody>
      <dsp:txXfrm>
        <a:off x="1023689" y="1973497"/>
        <a:ext cx="7781790" cy="712318"/>
      </dsp:txXfrm>
    </dsp:sp>
    <dsp:sp modelId="{2D5A5AF1-9633-4666-8F5F-55C7757DCAEC}">
      <dsp:nvSpPr>
        <dsp:cNvPr id="0" name=""/>
        <dsp:cNvSpPr/>
      </dsp:nvSpPr>
      <dsp:spPr>
        <a:xfrm>
          <a:off x="879605" y="2224107"/>
          <a:ext cx="211098" cy="2110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01D590-8458-487A-BE75-A5ABF3DC2F49}">
      <dsp:nvSpPr>
        <dsp:cNvPr id="0" name=""/>
        <dsp:cNvSpPr/>
      </dsp:nvSpPr>
      <dsp:spPr>
        <a:xfrm>
          <a:off x="857023" y="2808583"/>
          <a:ext cx="7986991" cy="789388"/>
        </a:xfrm>
        <a:prstGeom prst="round2Diag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Increase recapture and persistency rates </a:t>
          </a:r>
        </a:p>
      </dsp:txBody>
      <dsp:txXfrm>
        <a:off x="895558" y="2847118"/>
        <a:ext cx="7909921" cy="712318"/>
      </dsp:txXfrm>
    </dsp:sp>
    <dsp:sp modelId="{790706BD-AE25-41D8-9F05-C7D4CC22F138}">
      <dsp:nvSpPr>
        <dsp:cNvPr id="0" name=""/>
        <dsp:cNvSpPr/>
      </dsp:nvSpPr>
      <dsp:spPr>
        <a:xfrm>
          <a:off x="751474" y="3097728"/>
          <a:ext cx="211098" cy="2110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F43129-8F33-4A2B-8952-85CE6BAA044D}">
      <dsp:nvSpPr>
        <dsp:cNvPr id="0" name=""/>
        <dsp:cNvSpPr/>
      </dsp:nvSpPr>
      <dsp:spPr>
        <a:xfrm>
          <a:off x="439548" y="3682204"/>
          <a:ext cx="8404466" cy="789388"/>
        </a:xfrm>
        <a:prstGeom prst="round2Diag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Decrease members without visit (MWOV) rates </a:t>
          </a:r>
        </a:p>
      </dsp:txBody>
      <dsp:txXfrm>
        <a:off x="478083" y="3720739"/>
        <a:ext cx="8327396" cy="712318"/>
      </dsp:txXfrm>
    </dsp:sp>
    <dsp:sp modelId="{FF894565-351E-4083-9278-AFA39DB691A5}">
      <dsp:nvSpPr>
        <dsp:cNvPr id="0" name=""/>
        <dsp:cNvSpPr/>
      </dsp:nvSpPr>
      <dsp:spPr>
        <a:xfrm>
          <a:off x="333999" y="3971349"/>
          <a:ext cx="211098" cy="2110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2C54C-1ACD-4869-AA2F-036D331B75DE}">
      <dsp:nvSpPr>
        <dsp:cNvPr id="0" name=""/>
        <dsp:cNvSpPr/>
      </dsp:nvSpPr>
      <dsp:spPr>
        <a:xfrm>
          <a:off x="0" y="135245"/>
          <a:ext cx="2344069" cy="1315109"/>
        </a:xfrm>
        <a:prstGeom prst="round2DiagRect">
          <a:avLst/>
        </a:prstGeom>
        <a:solidFill>
          <a:schemeClr val="accent1">
            <a:alpha val="30000"/>
          </a:schemeClr>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eaLnBrk="1" latinLnBrk="0">
            <a:lnSpc>
              <a:spcPct val="90000"/>
            </a:lnSpc>
            <a:spcBef>
              <a:spcPct val="0"/>
            </a:spcBef>
            <a:spcAft>
              <a:spcPct val="35000"/>
            </a:spcAft>
            <a:buNone/>
          </a:pP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Face-to-face </a:t>
          </a:r>
          <a:b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encounter</a:t>
          </a:r>
        </a:p>
      </dsp:txBody>
      <dsp:txXfrm>
        <a:off x="64198" y="199443"/>
        <a:ext cx="2215673" cy="1186713"/>
      </dsp:txXfrm>
    </dsp:sp>
    <dsp:sp modelId="{14ED41DD-FBEE-4845-9454-2307362368FE}">
      <dsp:nvSpPr>
        <dsp:cNvPr id="0" name=""/>
        <dsp:cNvSpPr/>
      </dsp:nvSpPr>
      <dsp:spPr>
        <a:xfrm>
          <a:off x="2543701" y="123972"/>
          <a:ext cx="2344069" cy="1315109"/>
        </a:xfrm>
        <a:prstGeom prst="round2DiagRect">
          <a:avLst/>
        </a:prstGeom>
        <a:solidFill>
          <a:schemeClr val="accent1">
            <a:alpha val="30000"/>
          </a:schemeClr>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eaLnBrk="1" latinLnBrk="0">
            <a:lnSpc>
              <a:spcPct val="90000"/>
            </a:lnSpc>
            <a:spcBef>
              <a:spcPct val="0"/>
            </a:spcBef>
            <a:spcAft>
              <a:spcPct val="35000"/>
            </a:spcAft>
            <a:buNone/>
          </a:pP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Correct entry for </a:t>
          </a:r>
          <a:b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date of service</a:t>
          </a:r>
        </a:p>
      </dsp:txBody>
      <dsp:txXfrm>
        <a:off x="2607899" y="188170"/>
        <a:ext cx="2215673" cy="1186713"/>
      </dsp:txXfrm>
    </dsp:sp>
    <dsp:sp modelId="{450E9C44-B591-4B40-AF62-A05D79ECCB1A}">
      <dsp:nvSpPr>
        <dsp:cNvPr id="0" name=""/>
        <dsp:cNvSpPr/>
      </dsp:nvSpPr>
      <dsp:spPr>
        <a:xfrm>
          <a:off x="5087222" y="123972"/>
          <a:ext cx="2344069" cy="1315109"/>
        </a:xfrm>
        <a:prstGeom prst="round2DiagRect">
          <a:avLst/>
        </a:prstGeom>
        <a:solidFill>
          <a:schemeClr val="accent1">
            <a:alpha val="30000"/>
          </a:schemeClr>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eaLnBrk="1" latinLnBrk="0">
            <a:lnSpc>
              <a:spcPct val="90000"/>
            </a:lnSpc>
            <a:spcBef>
              <a:spcPct val="0"/>
            </a:spcBef>
            <a:spcAft>
              <a:spcPct val="35000"/>
            </a:spcAft>
            <a:buNone/>
          </a:pP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Two patient </a:t>
          </a:r>
          <a:b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identifiers on </a:t>
          </a:r>
          <a:b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every page</a:t>
          </a:r>
        </a:p>
      </dsp:txBody>
      <dsp:txXfrm>
        <a:off x="5151420" y="188170"/>
        <a:ext cx="2215673" cy="1186713"/>
      </dsp:txXfrm>
    </dsp:sp>
    <dsp:sp modelId="{17721142-6476-4421-A00B-1EB6D0DC5AF4}">
      <dsp:nvSpPr>
        <dsp:cNvPr id="0" name=""/>
        <dsp:cNvSpPr/>
      </dsp:nvSpPr>
      <dsp:spPr>
        <a:xfrm>
          <a:off x="7630742" y="123972"/>
          <a:ext cx="2344069" cy="1315109"/>
        </a:xfrm>
        <a:prstGeom prst="round2DiagRect">
          <a:avLst/>
        </a:prstGeom>
        <a:solidFill>
          <a:schemeClr val="accent1">
            <a:alpha val="30000"/>
          </a:schemeClr>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eaLnBrk="1" latinLnBrk="0">
            <a:lnSpc>
              <a:spcPct val="90000"/>
            </a:lnSpc>
            <a:spcBef>
              <a:spcPct val="0"/>
            </a:spcBef>
            <a:spcAft>
              <a:spcPct val="35000"/>
            </a:spcAft>
            <a:buNone/>
          </a:pP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Acceptable </a:t>
          </a:r>
          <a:b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provider type</a:t>
          </a:r>
        </a:p>
      </dsp:txBody>
      <dsp:txXfrm>
        <a:off x="7694940" y="188170"/>
        <a:ext cx="2215673" cy="1186713"/>
      </dsp:txXfrm>
    </dsp:sp>
    <dsp:sp modelId="{7E5F3B8C-919E-446F-A460-34EB158B0C9F}">
      <dsp:nvSpPr>
        <dsp:cNvPr id="0" name=""/>
        <dsp:cNvSpPr/>
      </dsp:nvSpPr>
      <dsp:spPr>
        <a:xfrm>
          <a:off x="180" y="1638532"/>
          <a:ext cx="2344069" cy="1315109"/>
        </a:xfrm>
        <a:prstGeom prst="round2DiagRect">
          <a:avLst/>
        </a:prstGeom>
        <a:solidFill>
          <a:schemeClr val="accent1">
            <a:alpha val="30000"/>
          </a:schemeClr>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eaLnBrk="1" latinLnBrk="0">
            <a:lnSpc>
              <a:spcPct val="90000"/>
            </a:lnSpc>
            <a:spcBef>
              <a:spcPct val="0"/>
            </a:spcBef>
            <a:spcAft>
              <a:spcPct val="35000"/>
            </a:spcAft>
            <a:buNone/>
          </a:pP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Proper signature </a:t>
          </a:r>
          <a:b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with credentials</a:t>
          </a:r>
        </a:p>
      </dsp:txBody>
      <dsp:txXfrm>
        <a:off x="64378" y="1702730"/>
        <a:ext cx="2215673" cy="1186713"/>
      </dsp:txXfrm>
    </dsp:sp>
    <dsp:sp modelId="{3CD85E4F-FE9E-4BFA-9405-9CD0D8D2B29A}">
      <dsp:nvSpPr>
        <dsp:cNvPr id="0" name=""/>
        <dsp:cNvSpPr/>
      </dsp:nvSpPr>
      <dsp:spPr>
        <a:xfrm>
          <a:off x="2543701" y="1638532"/>
          <a:ext cx="2344069" cy="1315109"/>
        </a:xfrm>
        <a:prstGeom prst="round2DiagRect">
          <a:avLst/>
        </a:prstGeom>
        <a:solidFill>
          <a:schemeClr val="accent1">
            <a:alpha val="30000"/>
          </a:schemeClr>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eaLnBrk="1" latinLnBrk="0">
            <a:lnSpc>
              <a:spcPct val="90000"/>
            </a:lnSpc>
            <a:spcBef>
              <a:spcPct val="0"/>
            </a:spcBef>
            <a:spcAft>
              <a:spcPct val="35000"/>
            </a:spcAft>
            <a:buNone/>
          </a:pP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Acceptable </a:t>
          </a:r>
          <a:b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b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service type</a:t>
          </a:r>
        </a:p>
      </dsp:txBody>
      <dsp:txXfrm>
        <a:off x="2607899" y="1702730"/>
        <a:ext cx="2215673" cy="1186713"/>
      </dsp:txXfrm>
    </dsp:sp>
    <dsp:sp modelId="{4F1F85AC-7EB0-4841-9674-875915966CC6}">
      <dsp:nvSpPr>
        <dsp:cNvPr id="0" name=""/>
        <dsp:cNvSpPr/>
      </dsp:nvSpPr>
      <dsp:spPr>
        <a:xfrm>
          <a:off x="5087222" y="1638532"/>
          <a:ext cx="2344069" cy="1315109"/>
        </a:xfrm>
        <a:prstGeom prst="round2DiagRect">
          <a:avLst/>
        </a:prstGeom>
        <a:solidFill>
          <a:schemeClr val="accent1">
            <a:alpha val="30000"/>
          </a:schemeClr>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eaLnBrk="1" latinLnBrk="0">
            <a:lnSpc>
              <a:spcPct val="90000"/>
            </a:lnSpc>
            <a:spcBef>
              <a:spcPct val="0"/>
            </a:spcBef>
            <a:spcAft>
              <a:spcPct val="35000"/>
            </a:spcAft>
            <a:buNone/>
          </a:pP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Use of standard abbreviations</a:t>
          </a:r>
        </a:p>
      </dsp:txBody>
      <dsp:txXfrm>
        <a:off x="5151420" y="1702730"/>
        <a:ext cx="2215673" cy="1186713"/>
      </dsp:txXfrm>
    </dsp:sp>
    <dsp:sp modelId="{590A0CBF-F76E-41E3-881D-BDE5D09DB822}">
      <dsp:nvSpPr>
        <dsp:cNvPr id="0" name=""/>
        <dsp:cNvSpPr/>
      </dsp:nvSpPr>
      <dsp:spPr>
        <a:xfrm>
          <a:off x="7630742" y="1638532"/>
          <a:ext cx="2344069" cy="1315109"/>
        </a:xfrm>
        <a:prstGeom prst="round2DiagRect">
          <a:avLst/>
        </a:prstGeom>
        <a:solidFill>
          <a:schemeClr val="accent1">
            <a:alpha val="30000"/>
          </a:schemeClr>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eaLnBrk="1" latinLnBrk="0">
            <a:lnSpc>
              <a:spcPct val="90000"/>
            </a:lnSpc>
            <a:spcBef>
              <a:spcPct val="0"/>
            </a:spcBef>
            <a:spcAft>
              <a:spcPct val="35000"/>
            </a:spcAft>
            <a:buNone/>
          </a:pPr>
          <a:r>
            <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Clear and legible handwriting </a:t>
          </a:r>
        </a:p>
      </dsp:txBody>
      <dsp:txXfrm>
        <a:off x="7694940" y="1702730"/>
        <a:ext cx="2215673" cy="11867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154F-E05F-4992-AF2A-9745624BE2BE}">
      <dsp:nvSpPr>
        <dsp:cNvPr id="0" name=""/>
        <dsp:cNvSpPr/>
      </dsp:nvSpPr>
      <dsp:spPr>
        <a:xfrm>
          <a:off x="0" y="214807"/>
          <a:ext cx="9157448" cy="1546593"/>
        </a:xfrm>
        <a:prstGeom prst="round2Diag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828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tx1">
                  <a:lumMod val="90000"/>
                  <a:lumOff val="10000"/>
                </a:schemeClr>
              </a:solidFill>
            </a:rPr>
            <a:t>Risk adjustment payment methodology used by the Department of Health &amp; Human Services (HHS) for health insurance marketplace mandate the timely and accurate submission of members’ diagnostic data, subject to annual review. </a:t>
          </a:r>
          <a:endParaRPr lang="en-US" sz="1800" kern="1200" dirty="0">
            <a:solidFill>
              <a:schemeClr val="tx1">
                <a:lumMod val="90000"/>
                <a:lumOff val="10000"/>
              </a:schemeClr>
            </a:solidFill>
          </a:endParaRPr>
        </a:p>
      </dsp:txBody>
      <dsp:txXfrm>
        <a:off x="75498" y="290305"/>
        <a:ext cx="9006452" cy="1395597"/>
      </dsp:txXfrm>
    </dsp:sp>
    <dsp:sp modelId="{823C2521-4C45-4400-AA58-B350A319C983}">
      <dsp:nvSpPr>
        <dsp:cNvPr id="0" name=""/>
        <dsp:cNvSpPr/>
      </dsp:nvSpPr>
      <dsp:spPr>
        <a:xfrm>
          <a:off x="0" y="1947669"/>
          <a:ext cx="9157448" cy="1597801"/>
        </a:xfrm>
        <a:prstGeom prst="round2Diag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82880" rIns="182880" bIns="1828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tx1">
                  <a:lumMod val="90000"/>
                  <a:lumOff val="10000"/>
                </a:schemeClr>
              </a:solidFill>
            </a:rPr>
            <a:t>To ensure ICD-10-CM codes obtained from claims submissions are accurate and conform to applicable risk adjustment regulation, annual medical record retrieval and review is required. For this reason, we appreciate your cooperation in providing requested medical records through our HIPAA-contracted business partners or to the health plan directly. </a:t>
          </a:r>
          <a:endParaRPr lang="en-US" sz="1800" kern="1200" dirty="0">
            <a:solidFill>
              <a:schemeClr val="tx1">
                <a:lumMod val="90000"/>
                <a:lumOff val="10000"/>
              </a:schemeClr>
            </a:solidFill>
          </a:endParaRPr>
        </a:p>
      </dsp:txBody>
      <dsp:txXfrm>
        <a:off x="77998" y="2025667"/>
        <a:ext cx="9001452" cy="1441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96567-6EFF-4928-B412-EAE26566495F}">
      <dsp:nvSpPr>
        <dsp:cNvPr id="0" name=""/>
        <dsp:cNvSpPr/>
      </dsp:nvSpPr>
      <dsp:spPr>
        <a:xfrm>
          <a:off x="0" y="12627"/>
          <a:ext cx="4503586" cy="599040"/>
        </a:xfrm>
        <a:prstGeom prst="round2Diag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82880" lvl="0" indent="0" algn="l" defTabSz="889000">
            <a:lnSpc>
              <a:spcPct val="90000"/>
            </a:lnSpc>
            <a:spcBef>
              <a:spcPct val="0"/>
            </a:spcBef>
            <a:spcAft>
              <a:spcPct val="35000"/>
            </a:spcAft>
            <a:buNone/>
          </a:pPr>
          <a:r>
            <a:rPr lang="en-US" sz="20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Active EMR with point-to-care alerts: </a:t>
          </a:r>
        </a:p>
      </dsp:txBody>
      <dsp:txXfrm>
        <a:off x="29243" y="41870"/>
        <a:ext cx="4445100" cy="540554"/>
      </dsp:txXfrm>
    </dsp:sp>
    <dsp:sp modelId="{69F28F09-3787-4A84-8DE0-ABBC0C650F53}">
      <dsp:nvSpPr>
        <dsp:cNvPr id="0" name=""/>
        <dsp:cNvSpPr/>
      </dsp:nvSpPr>
      <dsp:spPr>
        <a:xfrm>
          <a:off x="0" y="703827"/>
          <a:ext cx="4503586" cy="585214"/>
        </a:xfrm>
        <a:prstGeom prst="round2DiagRect">
          <a:avLst/>
        </a:prstGeom>
        <a:solidFill>
          <a:schemeClr val="accent1">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82880" lvl="0" indent="0" algn="l" defTabSz="889000">
            <a:lnSpc>
              <a:spcPct val="90000"/>
            </a:lnSpc>
            <a:spcBef>
              <a:spcPct val="0"/>
            </a:spcBef>
            <a:spcAft>
              <a:spcPct val="35000"/>
            </a:spcAft>
            <a:buNone/>
          </a:pPr>
          <a:r>
            <a:rPr lang="en-US" sz="2000" b="1" i="0" kern="1200" baseline="0" dirty="0">
              <a:solidFill>
                <a:schemeClr val="accent5"/>
              </a:solidFill>
              <a:latin typeface="Calibri" panose="020F0502020204030204" pitchFamily="34" charset="0"/>
              <a:ea typeface="Calibri" panose="020F0502020204030204" pitchFamily="34" charset="0"/>
              <a:cs typeface="Calibri" panose="020F0502020204030204" pitchFamily="34" charset="0"/>
            </a:rPr>
            <a:t>Epic Payor Platform</a:t>
          </a:r>
          <a:endPar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dsp:txBody>
      <dsp:txXfrm>
        <a:off x="28568" y="732395"/>
        <a:ext cx="4446450" cy="528078"/>
      </dsp:txXfrm>
    </dsp:sp>
    <dsp:sp modelId="{8CF66774-3F9D-40B0-9370-08BDA32A2D33}">
      <dsp:nvSpPr>
        <dsp:cNvPr id="0" name=""/>
        <dsp:cNvSpPr/>
      </dsp:nvSpPr>
      <dsp:spPr>
        <a:xfrm>
          <a:off x="0" y="1381201"/>
          <a:ext cx="4503586" cy="585214"/>
        </a:xfrm>
        <a:prstGeom prst="round2DiagRect">
          <a:avLst/>
        </a:prstGeom>
        <a:solidFill>
          <a:schemeClr val="accent1">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82880" lvl="0" indent="0" algn="l" defTabSz="889000">
            <a:lnSpc>
              <a:spcPct val="90000"/>
            </a:lnSpc>
            <a:spcBef>
              <a:spcPct val="0"/>
            </a:spcBef>
            <a:spcAft>
              <a:spcPct val="35000"/>
            </a:spcAft>
            <a:buNone/>
          </a:pPr>
          <a:r>
            <a:rPr lang="en-US" sz="2000" b="1" i="0" kern="1200" baseline="0" dirty="0">
              <a:solidFill>
                <a:schemeClr val="accent5"/>
              </a:solidFill>
              <a:latin typeface="Calibri" panose="020F0502020204030204" pitchFamily="34" charset="0"/>
              <a:ea typeface="Calibri" panose="020F0502020204030204" pitchFamily="34" charset="0"/>
              <a:cs typeface="Calibri" panose="020F0502020204030204" pitchFamily="34" charset="0"/>
            </a:rPr>
            <a:t>Healow</a:t>
          </a:r>
          <a:endPar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dsp:txBody>
      <dsp:txXfrm>
        <a:off x="28568" y="1409769"/>
        <a:ext cx="4446450" cy="528078"/>
      </dsp:txXfrm>
    </dsp:sp>
    <dsp:sp modelId="{32AE2E1E-7295-4A06-97A5-F8305545A000}">
      <dsp:nvSpPr>
        <dsp:cNvPr id="0" name=""/>
        <dsp:cNvSpPr/>
      </dsp:nvSpPr>
      <dsp:spPr>
        <a:xfrm>
          <a:off x="0" y="2058575"/>
          <a:ext cx="4503586" cy="585214"/>
        </a:xfrm>
        <a:prstGeom prst="round2DiagRect">
          <a:avLst/>
        </a:prstGeom>
        <a:solidFill>
          <a:schemeClr val="accent1">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82880" lvl="0" indent="0" algn="l" defTabSz="889000">
            <a:lnSpc>
              <a:spcPct val="90000"/>
            </a:lnSpc>
            <a:spcBef>
              <a:spcPct val="0"/>
            </a:spcBef>
            <a:spcAft>
              <a:spcPct val="35000"/>
            </a:spcAft>
            <a:buNone/>
          </a:pPr>
          <a:r>
            <a:rPr lang="en-US" sz="2000" b="1" i="0" kern="1200" baseline="0" dirty="0" err="1">
              <a:solidFill>
                <a:schemeClr val="accent5"/>
              </a:solidFill>
              <a:latin typeface="Calibri" panose="020F0502020204030204" pitchFamily="34" charset="0"/>
              <a:ea typeface="Calibri" panose="020F0502020204030204" pitchFamily="34" charset="0"/>
              <a:cs typeface="Calibri" panose="020F0502020204030204" pitchFamily="34" charset="0"/>
            </a:rPr>
            <a:t>Moxe</a:t>
          </a:r>
          <a:r>
            <a:rPr lang="en-US" sz="2000" b="1" i="0" kern="1200" baseline="0" dirty="0">
              <a:solidFill>
                <a:schemeClr val="accent5"/>
              </a:solidFill>
              <a:latin typeface="Calibri" panose="020F0502020204030204" pitchFamily="34" charset="0"/>
              <a:ea typeface="Calibri" panose="020F0502020204030204" pitchFamily="34" charset="0"/>
              <a:cs typeface="Calibri" panose="020F0502020204030204" pitchFamily="34" charset="0"/>
            </a:rPr>
            <a:t> </a:t>
          </a:r>
          <a:endPar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dsp:txBody>
      <dsp:txXfrm>
        <a:off x="28568" y="2087143"/>
        <a:ext cx="4446450" cy="528078"/>
      </dsp:txXfrm>
    </dsp:sp>
    <dsp:sp modelId="{6FB84EAB-5B36-4A03-B064-0FA5144E8AEE}">
      <dsp:nvSpPr>
        <dsp:cNvPr id="0" name=""/>
        <dsp:cNvSpPr/>
      </dsp:nvSpPr>
      <dsp:spPr>
        <a:xfrm>
          <a:off x="0" y="2735949"/>
          <a:ext cx="4503586" cy="585214"/>
        </a:xfrm>
        <a:prstGeom prst="round2DiagRect">
          <a:avLst/>
        </a:prstGeom>
        <a:solidFill>
          <a:schemeClr val="accent1">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82880" lvl="0" indent="0" algn="l" defTabSz="889000">
            <a:lnSpc>
              <a:spcPct val="90000"/>
            </a:lnSpc>
            <a:spcBef>
              <a:spcPct val="0"/>
            </a:spcBef>
            <a:spcAft>
              <a:spcPct val="35000"/>
            </a:spcAft>
            <a:buNone/>
          </a:pPr>
          <a:r>
            <a:rPr lang="en-US" sz="2000" b="1" i="0" kern="1200" baseline="0" dirty="0">
              <a:solidFill>
                <a:schemeClr val="accent5"/>
              </a:solidFill>
              <a:latin typeface="Calibri" panose="020F0502020204030204" pitchFamily="34" charset="0"/>
              <a:ea typeface="Calibri" panose="020F0502020204030204" pitchFamily="34" charset="0"/>
              <a:cs typeface="Calibri" panose="020F0502020204030204" pitchFamily="34" charset="0"/>
            </a:rPr>
            <a:t>Athena</a:t>
          </a:r>
          <a:endParaRPr lang="en-US" sz="20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dsp:txBody>
      <dsp:txXfrm>
        <a:off x="28568" y="2764517"/>
        <a:ext cx="4446450" cy="52807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March 11, 2021</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77D482-D5F1-4940-9011-950E13A23E00}" type="slidenum">
              <a:rPr lang="en-US" smtClean="0"/>
              <a:t>‹#›</a:t>
            </a:fld>
            <a:endParaRPr lang="en-US"/>
          </a:p>
        </p:txBody>
      </p:sp>
    </p:spTree>
    <p:extLst>
      <p:ext uri="{BB962C8B-B14F-4D97-AF65-F5344CB8AC3E}">
        <p14:creationId xmlns:p14="http://schemas.microsoft.com/office/powerpoint/2010/main" val="309525471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6T21:05:40.718"/>
    </inkml:context>
    <inkml:brush xml:id="br0">
      <inkml:brushProperty name="width" value="0.2" units="cm"/>
      <inkml:brushProperty name="height" value="0.2"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t>March 11, 2021</a:t>
            </a: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F518A-1A04-4056-9E81-DBBFDD55F6DA}" type="slidenum">
              <a:rPr lang="en-US" smtClean="0"/>
              <a:t>‹#›</a:t>
            </a:fld>
            <a:endParaRPr lang="en-US"/>
          </a:p>
        </p:txBody>
      </p:sp>
    </p:spTree>
    <p:extLst>
      <p:ext uri="{BB962C8B-B14F-4D97-AF65-F5344CB8AC3E}">
        <p14:creationId xmlns:p14="http://schemas.microsoft.com/office/powerpoint/2010/main" val="10473342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rhealthwellness.com/providers/resources/provider-training/Secure_Provider_Portal_Quick_Start_Guide.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Good Afternoon Everyone, I would like to thank you all for joining our 4th quarter provider webinar. My name is Randal Bailey. I am your Provider Relations Specialist II for Arkansas Health and Wellness Northeast Region. Just a couple of house keeping rules. Please hold all questions to the end of the presentation. You will have the opportunity to ask questions through our Q&amp;A feature listed. Please keep your phone muted. All PowerPoint slides will be added to the AHW website within a few days for educational purposes. </a:t>
            </a:r>
          </a:p>
        </p:txBody>
      </p:sp>
      <p:sp>
        <p:nvSpPr>
          <p:cNvPr id="4" name="Slide Number Placeholder 3"/>
          <p:cNvSpPr>
            <a:spLocks noGrp="1"/>
          </p:cNvSpPr>
          <p:nvPr>
            <p:ph type="sldNum" sz="quarter" idx="10"/>
          </p:nvPr>
        </p:nvSpPr>
        <p:spPr/>
        <p:txBody>
          <a:bodyPr/>
          <a:lstStyle/>
          <a:p>
            <a:fld id="{D4EF518A-1A04-4056-9E81-DBBFDD55F6DA}" type="slidenum">
              <a:rPr lang="en-US" smtClean="0"/>
              <a:t>1</a:t>
            </a:fld>
            <a:endParaRPr lang="en-US"/>
          </a:p>
        </p:txBody>
      </p:sp>
    </p:spTree>
    <p:extLst>
      <p:ext uri="{BB962C8B-B14F-4D97-AF65-F5344CB8AC3E}">
        <p14:creationId xmlns:p14="http://schemas.microsoft.com/office/powerpoint/2010/main" val="406042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solidFill>
                  <a:srgbClr val="000000"/>
                </a:solidFill>
                <a:latin typeface="Centene Sans"/>
              </a:rPr>
              <a:t>Wellcare</a:t>
            </a:r>
            <a:r>
              <a:rPr lang="en-US" sz="1200" b="0" i="0" u="none" strike="noStrike" baseline="0" dirty="0">
                <a:solidFill>
                  <a:srgbClr val="000000"/>
                </a:solidFill>
                <a:latin typeface="Centene Sans"/>
              </a:rPr>
              <a:t> by Allwell also follows the accessibility and appointment wait time requirements set forth by appropriate regulatory and accrediting agencies. </a:t>
            </a:r>
            <a:r>
              <a:rPr lang="en-US" sz="1200" b="0" i="0" u="none" strike="noStrike" baseline="0" dirty="0" err="1">
                <a:solidFill>
                  <a:srgbClr val="000000"/>
                </a:solidFill>
                <a:latin typeface="Centene Sans"/>
              </a:rPr>
              <a:t>Wellcare</a:t>
            </a:r>
            <a:r>
              <a:rPr lang="en-US" sz="1200" b="0" i="0" u="none" strike="noStrike" baseline="0" dirty="0">
                <a:solidFill>
                  <a:srgbClr val="000000"/>
                </a:solidFill>
                <a:latin typeface="Centene Sans"/>
              </a:rPr>
              <a:t> by Allwell monitors active provider compliance with these standards at least annually and will use the results of appointment standards monitoring to ensure adequate appointment availability and access to care and to reduce inappropriate emergency room utilization. The table below depicts the appointment availability for members.</a:t>
            </a:r>
            <a:endParaRPr lang="en-US" sz="1200" b="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13</a:t>
            </a:fld>
            <a:endParaRPr lang="en-US"/>
          </a:p>
        </p:txBody>
      </p:sp>
    </p:spTree>
    <p:extLst>
      <p:ext uri="{BB962C8B-B14F-4D97-AF65-F5344CB8AC3E}">
        <p14:creationId xmlns:p14="http://schemas.microsoft.com/office/powerpoint/2010/main" val="418913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Moving On To Prior Authorizations </a:t>
            </a:r>
          </a:p>
        </p:txBody>
      </p:sp>
      <p:sp>
        <p:nvSpPr>
          <p:cNvPr id="4" name="Slide Number Placeholder 3"/>
          <p:cNvSpPr>
            <a:spLocks noGrp="1"/>
          </p:cNvSpPr>
          <p:nvPr>
            <p:ph type="sldNum" sz="quarter" idx="5"/>
          </p:nvPr>
        </p:nvSpPr>
        <p:spPr/>
        <p:txBody>
          <a:bodyPr/>
          <a:lstStyle/>
          <a:p>
            <a:fld id="{D4EF518A-1A04-4056-9E81-DBBFDD55F6DA}" type="slidenum">
              <a:rPr lang="en-US" smtClean="0"/>
              <a:t>14</a:t>
            </a:fld>
            <a:endParaRPr lang="en-US"/>
          </a:p>
        </p:txBody>
      </p:sp>
    </p:spTree>
    <p:extLst>
      <p:ext uri="{BB962C8B-B14F-4D97-AF65-F5344CB8AC3E}">
        <p14:creationId xmlns:p14="http://schemas.microsoft.com/office/powerpoint/2010/main" val="402396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 authorization can be obtained in 3 ways for all lines of business.</a:t>
            </a:r>
          </a:p>
          <a:p>
            <a:r>
              <a:rPr lang="en-US" dirty="0"/>
              <a:t>First, by using the web portal.</a:t>
            </a:r>
          </a:p>
          <a:p>
            <a:r>
              <a:rPr lang="en-US" dirty="0"/>
              <a:t>Next, they can be phoned in to the numbers listed on the slide for each line of business.</a:t>
            </a:r>
          </a:p>
          <a:p>
            <a:r>
              <a:rPr lang="en-US" dirty="0"/>
              <a:t>Or they can be faxed in using the Inpatient or Outpatient forms that are available on the websites under Provider Resources. </a:t>
            </a:r>
          </a:p>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15</a:t>
            </a:fld>
            <a:endParaRPr lang="en-US"/>
          </a:p>
        </p:txBody>
      </p:sp>
    </p:spTree>
    <p:extLst>
      <p:ext uri="{BB962C8B-B14F-4D97-AF65-F5344CB8AC3E}">
        <p14:creationId xmlns:p14="http://schemas.microsoft.com/office/powerpoint/2010/main" val="75721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a very user-friendly tool on the website that allows providers to check and see if a prior authorization is required.  </a:t>
            </a:r>
          </a:p>
          <a:p>
            <a:r>
              <a:rPr lang="en-US" dirty="0"/>
              <a:t>The Pre-Auth tool sits on our public website, so no login is required to access it.  </a:t>
            </a:r>
          </a:p>
          <a:p>
            <a:r>
              <a:rPr lang="en-US" dirty="0"/>
              <a:t>It can be found under the provider resources tab.</a:t>
            </a:r>
          </a:p>
          <a:p>
            <a:endParaRPr lang="en-US" dirty="0"/>
          </a:p>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16</a:t>
            </a:fld>
            <a:endParaRPr lang="en-US"/>
          </a:p>
        </p:txBody>
      </p:sp>
    </p:spTree>
    <p:extLst>
      <p:ext uri="{BB962C8B-B14F-4D97-AF65-F5344CB8AC3E}">
        <p14:creationId xmlns:p14="http://schemas.microsoft.com/office/powerpoint/2010/main" val="304343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dirty="0"/>
              <a:t>It is the responsibility of each provider to confirm if a service requires a prior authorization.</a:t>
            </a:r>
          </a:p>
          <a:p>
            <a:r>
              <a:rPr lang="en-US" sz="1200" dirty="0"/>
              <a:t>Use the Pre-Auth Needed tool to see if a service needs a Prior Authorization</a:t>
            </a:r>
          </a:p>
          <a:p>
            <a:r>
              <a:rPr lang="en-US" sz="1200" dirty="0"/>
              <a:t>You will need to answer the questions with the radio buttons before the box to enter your code will appear</a:t>
            </a:r>
          </a:p>
          <a:p>
            <a:pPr>
              <a:spcAft>
                <a:spcPts val="600"/>
              </a:spcAft>
            </a:pPr>
            <a:r>
              <a:rPr lang="en-US" sz="1200" b="1" dirty="0"/>
              <a:t>-Green ‘N’ for no auth </a:t>
            </a:r>
          </a:p>
          <a:p>
            <a:pPr>
              <a:spcAft>
                <a:spcPts val="600"/>
              </a:spcAft>
            </a:pPr>
            <a:r>
              <a:rPr lang="en-US" sz="1200" b="1" dirty="0"/>
              <a:t>-Red ‘Y’ for auth required </a:t>
            </a:r>
          </a:p>
          <a:p>
            <a:pPr>
              <a:spcAft>
                <a:spcPts val="600"/>
              </a:spcAft>
            </a:pPr>
            <a:r>
              <a:rPr lang="en-US" sz="1200" b="1" dirty="0"/>
              <a:t>-Blue ‘C’ for conditional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1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Moving on to the Secure Provider Portal</a:t>
            </a:r>
          </a:p>
        </p:txBody>
      </p:sp>
      <p:sp>
        <p:nvSpPr>
          <p:cNvPr id="4" name="Slide Number Placeholder 3"/>
          <p:cNvSpPr>
            <a:spLocks noGrp="1"/>
          </p:cNvSpPr>
          <p:nvPr>
            <p:ph type="sldNum" sz="quarter" idx="5"/>
          </p:nvPr>
        </p:nvSpPr>
        <p:spPr/>
        <p:txBody>
          <a:bodyPr/>
          <a:lstStyle/>
          <a:p>
            <a:fld id="{D4EF518A-1A04-4056-9E81-DBBFDD55F6DA}" type="slidenum">
              <a:rPr lang="en-US" smtClean="0"/>
              <a:t>18</a:t>
            </a:fld>
            <a:endParaRPr lang="en-US"/>
          </a:p>
        </p:txBody>
      </p:sp>
    </p:spTree>
    <p:extLst>
      <p:ext uri="{BB962C8B-B14F-4D97-AF65-F5344CB8AC3E}">
        <p14:creationId xmlns:p14="http://schemas.microsoft.com/office/powerpoint/2010/main" val="422145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Registering for access to our portal is simple, you may do so by visiting our website at arhealthwellness.com and clicking on the login tab.  And clicking the link to Create a New account. </a:t>
            </a:r>
          </a:p>
        </p:txBody>
      </p:sp>
      <p:sp>
        <p:nvSpPr>
          <p:cNvPr id="4" name="Slide Number Placeholder 3"/>
          <p:cNvSpPr>
            <a:spLocks noGrp="1"/>
          </p:cNvSpPr>
          <p:nvPr>
            <p:ph type="sldNum" sz="quarter" idx="10"/>
          </p:nvPr>
        </p:nvSpPr>
        <p:spPr/>
        <p:txBody>
          <a:bodyPr/>
          <a:lstStyle/>
          <a:p>
            <a:fld id="{D4EF518A-1A04-4056-9E81-DBBFDD55F6DA}" type="slidenum">
              <a:rPr lang="en-US" smtClean="0"/>
              <a:t>19</a:t>
            </a:fld>
            <a:endParaRPr lang="en-US"/>
          </a:p>
        </p:txBody>
      </p:sp>
    </p:spTree>
    <p:extLst>
      <p:ext uri="{BB962C8B-B14F-4D97-AF65-F5344CB8AC3E}">
        <p14:creationId xmlns:p14="http://schemas.microsoft.com/office/powerpoint/2010/main" val="2334693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By creating a Portal account allows providers to have the ability to view member eligibility, you can submit and track the status of claim reconsiderations.  You can also attach documentation to the reconsideration and receive push notifications regarding reconsideration status changes.  </a:t>
            </a:r>
          </a:p>
          <a:p>
            <a:r>
              <a:rPr lang="en-US" dirty="0"/>
              <a:t>And there is an option to void or recoup on claims already adjudicated and instructions for this feature can be found on page 92 of the manual inside of the portal.</a:t>
            </a:r>
          </a:p>
        </p:txBody>
      </p:sp>
      <p:sp>
        <p:nvSpPr>
          <p:cNvPr id="4" name="Slide Number Placeholder 3"/>
          <p:cNvSpPr>
            <a:spLocks noGrp="1"/>
          </p:cNvSpPr>
          <p:nvPr>
            <p:ph type="sldNum" sz="quarter" idx="5"/>
          </p:nvPr>
        </p:nvSpPr>
        <p:spPr/>
        <p:txBody>
          <a:bodyPr/>
          <a:lstStyle/>
          <a:p>
            <a:fld id="{D4EF518A-1A04-4056-9E81-DBBFDD55F6DA}" type="slidenum">
              <a:rPr lang="en-US" smtClean="0"/>
              <a:t>20</a:t>
            </a:fld>
            <a:endParaRPr lang="en-US"/>
          </a:p>
        </p:txBody>
      </p:sp>
    </p:spTree>
    <p:extLst>
      <p:ext uri="{BB962C8B-B14F-4D97-AF65-F5344CB8AC3E}">
        <p14:creationId xmlns:p14="http://schemas.microsoft.com/office/powerpoint/2010/main" val="1538993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a:t>
            </a:r>
            <a:r>
              <a:rPr lang="en-US" baseline="0"/>
              <a:t> Document Resource Center tab allows you to upload and review documents for the member based on a document category. The document category and document type are pre-populated fields. Once you’ve selected the category and type click choose file, select the document you want to upload and hit submit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5928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we move on to the Provider self Led Trainings.</a:t>
            </a:r>
          </a:p>
        </p:txBody>
      </p:sp>
      <p:sp>
        <p:nvSpPr>
          <p:cNvPr id="4" name="Slide Number Placeholder 3"/>
          <p:cNvSpPr>
            <a:spLocks noGrp="1"/>
          </p:cNvSpPr>
          <p:nvPr>
            <p:ph type="sldNum" sz="quarter" idx="5"/>
          </p:nvPr>
        </p:nvSpPr>
        <p:spPr/>
        <p:txBody>
          <a:bodyPr/>
          <a:lstStyle/>
          <a:p>
            <a:fld id="{D4EF518A-1A04-4056-9E81-DBBFDD55F6DA}" type="slidenum">
              <a:rPr lang="en-US" smtClean="0"/>
              <a:t>22</a:t>
            </a:fld>
            <a:endParaRPr lang="en-US"/>
          </a:p>
        </p:txBody>
      </p:sp>
    </p:spTree>
    <p:extLst>
      <p:ext uri="{BB962C8B-B14F-4D97-AF65-F5344CB8AC3E}">
        <p14:creationId xmlns:p14="http://schemas.microsoft.com/office/powerpoint/2010/main" val="341791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Arkansas Health and Wellness has produced this material as an informational reference for providers supplying services in our contract network.  This information is to inform you that the presentation is current when it was published.  We do understand that policies change frequently so we do recommend that you utilize our websites to make sure you have all updated information.</a:t>
            </a:r>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2</a:t>
            </a:fld>
            <a:endParaRPr lang="en-US"/>
          </a:p>
        </p:txBody>
      </p:sp>
    </p:spTree>
    <p:extLst>
      <p:ext uri="{BB962C8B-B14F-4D97-AF65-F5344CB8AC3E}">
        <p14:creationId xmlns:p14="http://schemas.microsoft.com/office/powerpoint/2010/main" val="2942071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597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a:effectLst/>
                <a:latin typeface="Calibri" panose="020F0502020204030204" pitchFamily="34" charset="0"/>
                <a:hlinkClick r:id="rId3"/>
              </a:rPr>
              <a:t>https://www.arhealthwellness.com/providers/resources/provider-training/Secure_Provider_Portal_Quick_Start_Guide.html</a:t>
            </a:r>
            <a:endParaRPr lang="en-US"/>
          </a:p>
        </p:txBody>
      </p:sp>
      <p:sp>
        <p:nvSpPr>
          <p:cNvPr id="4" name="Slide Number Placeholder 3"/>
          <p:cNvSpPr>
            <a:spLocks noGrp="1"/>
          </p:cNvSpPr>
          <p:nvPr>
            <p:ph type="sldNum" sz="quarter" idx="5"/>
          </p:nvPr>
        </p:nvSpPr>
        <p:spPr/>
        <p:txBody>
          <a:bodyPr/>
          <a:lstStyle/>
          <a:p>
            <a:fld id="{D4EF518A-1A04-4056-9E81-DBBFDD55F6DA}" type="slidenum">
              <a:rPr lang="en-US" smtClean="0"/>
              <a:t>24</a:t>
            </a:fld>
            <a:endParaRPr lang="en-US"/>
          </a:p>
        </p:txBody>
      </p:sp>
    </p:spTree>
    <p:extLst>
      <p:ext uri="{BB962C8B-B14F-4D97-AF65-F5344CB8AC3E}">
        <p14:creationId xmlns:p14="http://schemas.microsoft.com/office/powerpoint/2010/main" val="2767409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26</a:t>
            </a:fld>
            <a:endParaRPr lang="en-US"/>
          </a:p>
        </p:txBody>
      </p:sp>
    </p:spTree>
    <p:extLst>
      <p:ext uri="{BB962C8B-B14F-4D97-AF65-F5344CB8AC3E}">
        <p14:creationId xmlns:p14="http://schemas.microsoft.com/office/powerpoint/2010/main" val="4050205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adjustment coding focuses on diagnosis coding using the ICD-10-CM code set. Select ICD-10 diagnosis codes map to specific Hierarchical Condition Categories, or HCCs. CMS assigns a value to each category in the HCC Model. HCC methodology accounts for differences in beneficiary risk factors that can affect quality outcomes or medical costs. It is important to point out that not all diagnosis codes map to an HCC, so ICD-10 coding accuracy is crucial.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DDFE8-7245-2D4D-802E-AAF75217BC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09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adjustment helps communicate patient complexity and paints a picture with words of the patient’s overall health status profile. It also ensures improved quality of care by identifying members who would benefit from disease management programs. And risk adjustment is designed to ensure there is appropriate risk premiums to cover medical cost for members. The success of risk adjustment depends on accurate documentation and diagnosis coding from our providers.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0287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Bef>
                <a:spcPts val="1800"/>
              </a:spcBef>
              <a:spcAft>
                <a:spcPts val="400"/>
              </a:spcAft>
            </a:pP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Risk Adjustment Program Goal</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goal is to help providers and staff comprehend and ultimately apply risk adjustment and quality best practices into each of the Practice’s workflow, as well as protect the integrity and accuracy of reported conditions for improved quality of care and ultimately improved health status of our members.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Participation in risk adjustment program initiatives can assist providers with patient engagement strategies to decrease members without visit (MWOV) rates and increase assessment and recapture rates.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661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Managing chronic conditions and closing gaps in care fulfil critical components in a member’s plan of care and relies on providers to capture a comprehensive health status for every member which includes maintaining complete and accurate medical records. The importance of consistent, complete documentation in the medical record cannot be overemphasized. Without such documentation accurate coding cannot be achieved. </a:t>
            </a:r>
          </a:p>
          <a:p>
            <a:endParaRPr lang="en-US" dirty="0"/>
          </a:p>
          <a:p>
            <a:r>
              <a:rPr lang="en-US" dirty="0"/>
              <a:t>Documentation should paint a picture with words of the patient’s condition and what occurred during each visit. </a:t>
            </a:r>
          </a:p>
          <a:p>
            <a:pPr marL="171450" indent="-171450">
              <a:buFont typeface="Arial" panose="020B0604020202020204" pitchFamily="34" charset="0"/>
              <a:buChar char="•"/>
            </a:pPr>
            <a:r>
              <a:rPr lang="en-US" dirty="0"/>
              <a:t>Assess the status of conditions for which interventions are recommended or underway. Code all documented conditions that coexist at the time of the encounter/visit and require or affect patient care treatment or management.  This includes ongoing chronic conditions, even if stable.</a:t>
            </a:r>
          </a:p>
          <a:p>
            <a:pPr marL="171450" indent="-171450">
              <a:buFont typeface="Arial" panose="020B0604020202020204" pitchFamily="34" charset="0"/>
              <a:buChar char="•"/>
            </a:pPr>
            <a:r>
              <a:rPr lang="en-US" dirty="0"/>
              <a:t>Be clear and consistent throughout the medical record when documenting details of a condition. A diagnosis cannot be validated when the record contains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Document to the highest degree and code to the highest specificity. Include condition status and other pertinent details to the highest known degree (Chronic/Acute/Benign/Malignant) along with any complications, comorbidities, and/or causal relationships (Left upper extremity weakness due to CVA). And Make sure documentation is consistent throughout. </a:t>
            </a:r>
          </a:p>
          <a:p>
            <a:pPr marL="171450" indent="-171450">
              <a:buFont typeface="Arial" panose="020B0604020202020204" pitchFamily="34" charset="0"/>
              <a:buChar char="•"/>
            </a:pPr>
            <a:r>
              <a:rPr lang="en-US" dirty="0"/>
              <a:t>The ICD-10 diagnosis code must match the wording used in documentation. Explicitly state the diagnosis and follow the official conventions and guidelines for coding and reporting. Do not code conditions that have been treated or no longer exists. Do not use “history of” to describe a condition currently undergoing treatment.</a:t>
            </a:r>
          </a:p>
          <a:p>
            <a:pPr marL="171450" indent="-171450">
              <a:buFont typeface="Arial" panose="020B0604020202020204" pitchFamily="34" charset="0"/>
              <a:buChar char="•"/>
            </a:pPr>
            <a:r>
              <a:rPr lang="en-US" dirty="0"/>
              <a:t>Conditions mentioned in Past Medical History or Active Problem List must be supported in another section of the medical record to verify the condition is active. The best practice is to include evidence of current review in the form of medication, referrals, order of lab tests, etc. in the assessment and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Detailed documentation will lead to coding specificity!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DDFE8-7245-2D4D-802E-AAF75217BC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064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0490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(Describe programs listed in slide)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DDFE8-7245-2D4D-802E-AAF75217BC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190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1" indent="0" algn="l" defTabSz="488950">
              <a:lnSpc>
                <a:spcPct val="90000"/>
              </a:lnSpc>
              <a:spcBef>
                <a:spcPct val="0"/>
              </a:spcBef>
              <a:spcAft>
                <a:spcPct val="15000"/>
              </a:spcAft>
              <a:buNone/>
            </a:pPr>
            <a:r>
              <a:rPr lang="en-US" dirty="0"/>
              <a:t>CoC is a proactive provider engagement program incentivizing providers incrementally for their work on addressing chronic conditions that are risk adjusted.  Goal is to recognize and reward providers who collaborate with AHW to deliver quality care and improve documentation of care for members.</a:t>
            </a:r>
            <a:endParaRPr lang="en-US" kern="1200" dirty="0"/>
          </a:p>
          <a:p>
            <a:pPr marL="238125" lvl="1" indent="-238125" algn="l" defTabSz="488950">
              <a:lnSpc>
                <a:spcPct val="90000"/>
              </a:lnSpc>
              <a:spcBef>
                <a:spcPct val="0"/>
              </a:spcBef>
              <a:spcAft>
                <a:spcPct val="15000"/>
              </a:spcAft>
              <a:buChar char="•"/>
            </a:pPr>
            <a:r>
              <a:rPr lang="en-US" kern="1200" dirty="0"/>
              <a:t>Indicate for each condition on agenda: </a:t>
            </a:r>
          </a:p>
          <a:p>
            <a:pPr marL="695325" lvl="2" indent="-293688" algn="l" defTabSz="488950">
              <a:lnSpc>
                <a:spcPct val="90000"/>
              </a:lnSpc>
              <a:spcBef>
                <a:spcPct val="0"/>
              </a:spcBef>
              <a:spcAft>
                <a:spcPct val="15000"/>
              </a:spcAft>
              <a:buChar char="•"/>
            </a:pPr>
            <a:r>
              <a:rPr lang="en-US" kern="1200" dirty="0"/>
              <a:t>Gap Assessed and Documented as Appropriate</a:t>
            </a:r>
          </a:p>
          <a:p>
            <a:pPr marL="695325" lvl="2" indent="-293688" algn="l" defTabSz="488950">
              <a:lnSpc>
                <a:spcPct val="90000"/>
              </a:lnSpc>
              <a:spcBef>
                <a:spcPct val="0"/>
              </a:spcBef>
              <a:spcAft>
                <a:spcPct val="15000"/>
              </a:spcAft>
              <a:buChar char="•"/>
            </a:pPr>
            <a:r>
              <a:rPr lang="en-US" kern="1200" dirty="0"/>
              <a:t>Assessed, Not Present</a:t>
            </a:r>
          </a:p>
          <a:p>
            <a:pPr marL="695325" lvl="2" indent="-293688" algn="l" defTabSz="488950">
              <a:lnSpc>
                <a:spcPct val="90000"/>
              </a:lnSpc>
              <a:spcBef>
                <a:spcPct val="0"/>
              </a:spcBef>
              <a:spcAft>
                <a:spcPct val="15000"/>
              </a:spcAft>
              <a:buChar char="•"/>
            </a:pPr>
            <a:r>
              <a:rPr lang="en-US" kern="1200" dirty="0"/>
              <a:t>Not Assessed, Addressed Previously</a:t>
            </a:r>
          </a:p>
          <a:p>
            <a:pPr marL="695325" lvl="2" indent="-293688" algn="l" defTabSz="488950">
              <a:lnSpc>
                <a:spcPct val="90000"/>
              </a:lnSpc>
              <a:spcBef>
                <a:spcPct val="0"/>
              </a:spcBef>
              <a:spcAft>
                <a:spcPct val="15000"/>
              </a:spcAft>
              <a:buChar char="•"/>
            </a:pPr>
            <a:r>
              <a:rPr lang="en-US" kern="1200" dirty="0"/>
              <a:t>Not Assessed, Member Referred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Providers are assigned a Risk Adjustment Specialist who serves as a resource to educate, train, and provide reporting to ensure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004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our agenda for the day, we are going to cover  **read slide</a:t>
            </a:r>
          </a:p>
        </p:txBody>
      </p:sp>
      <p:sp>
        <p:nvSpPr>
          <p:cNvPr id="4" name="Slide Number Placeholder 3"/>
          <p:cNvSpPr>
            <a:spLocks noGrp="1"/>
          </p:cNvSpPr>
          <p:nvPr>
            <p:ph type="sldNum" sz="quarter" idx="5"/>
          </p:nvPr>
        </p:nvSpPr>
        <p:spPr/>
        <p:txBody>
          <a:bodyPr/>
          <a:lstStyle/>
          <a:p>
            <a:fld id="{D4EF518A-1A04-4056-9E81-DBBFDD55F6DA}" type="slidenum">
              <a:rPr lang="en-US" smtClean="0"/>
              <a:t>3</a:t>
            </a:fld>
            <a:endParaRPr lang="en-US"/>
          </a:p>
        </p:txBody>
      </p:sp>
    </p:spTree>
    <p:extLst>
      <p:ext uri="{BB962C8B-B14F-4D97-AF65-F5344CB8AC3E}">
        <p14:creationId xmlns:p14="http://schemas.microsoft.com/office/powerpoint/2010/main" val="182364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F3722-2A92-C556-7203-5FAD2DE90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D603D-827B-BE9C-1318-B50CF7F7778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295AE49-4274-25BE-29CD-28350AFE1831}"/>
              </a:ext>
            </a:extLst>
          </p:cNvPr>
          <p:cNvSpPr>
            <a:spLocks noGrp="1"/>
          </p:cNvSpPr>
          <p:nvPr>
            <p:ph type="body" idx="1"/>
          </p:nvPr>
        </p:nvSpPr>
        <p:spPr/>
        <p:txBody>
          <a:bodyPr/>
          <a:lstStyle/>
          <a:p>
            <a:pPr marL="0" lvl="1" indent="0" algn="l" defTabSz="488950">
              <a:lnSpc>
                <a:spcPct val="90000"/>
              </a:lnSpc>
              <a:spcBef>
                <a:spcPct val="0"/>
              </a:spcBef>
              <a:spcAft>
                <a:spcPct val="15000"/>
              </a:spcAft>
              <a:buNone/>
            </a:pPr>
            <a:r>
              <a:rPr lang="en-US" dirty="0"/>
              <a:t>CoC+ is a proactive provider engagement program incentivizing providers for their work on addressing members’ care and quality gaps. CoC+ incentives can be earned in addition to the CoC incentive by completing high risk, care guidance, clinical, and/or drivers of health portions of the appointment agenda, where applicable</a:t>
            </a:r>
          </a:p>
        </p:txBody>
      </p:sp>
      <p:sp>
        <p:nvSpPr>
          <p:cNvPr id="4" name="Slide Number Placeholder 3">
            <a:extLst>
              <a:ext uri="{FF2B5EF4-FFF2-40B4-BE49-F238E27FC236}">
                <a16:creationId xmlns:a16="http://schemas.microsoft.com/office/drawing/2014/main" id="{E8BDA5CE-6745-C53A-17C7-C3AA4B4E22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9367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Providers may receive a request for medical records for multiple chart projects such as an internal health plan, state, and/or federal audit or any NCQA program such as HEDIS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B5BAD-2F94-4E9B-91DF-ED08887BA4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085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Multiple handwritten encounters in the same handwriting, on the same page will be reviewed and should be submitted if one of the encounters is signed. NOTE: An attestation will be needed. For handwritten notes, consider using pre-printed note or stationery that includes the provider’s printed name and credentials. </a:t>
            </a:r>
          </a:p>
          <a:p>
            <a:pPr>
              <a:spcBef>
                <a:spcPts val="0"/>
              </a:spcBef>
            </a:pPr>
            <a:endParaRPr lang="en-US" sz="1200" b="1"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6995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37</a:t>
            </a:fld>
            <a:endParaRPr lang="en-US"/>
          </a:p>
        </p:txBody>
      </p:sp>
    </p:spTree>
    <p:extLst>
      <p:ext uri="{BB962C8B-B14F-4D97-AF65-F5344CB8AC3E}">
        <p14:creationId xmlns:p14="http://schemas.microsoft.com/office/powerpoint/2010/main" val="3129240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Automated exchange of patient health data between the payor and provider allows for increased data accuracy, improved workflow, decreased administrative burden, resulting in enhanced patient care, and improved health outcomes. Currently, bidirectional feed can be seamlessly integrated into Epic Payor platform, Healow, </a:t>
            </a:r>
            <a:r>
              <a:rPr lang="en-US" dirty="0" err="1"/>
              <a:t>Moxe</a:t>
            </a:r>
            <a:r>
              <a:rPr lang="en-US" dirty="0"/>
              <a:t>, and Athena EMR systems.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(COC+ data will not be available until June)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B5BAD-2F94-4E9B-91DF-ED08887BA4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7487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6480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41</a:t>
            </a:fld>
            <a:endParaRPr lang="en-US"/>
          </a:p>
        </p:txBody>
      </p:sp>
    </p:spTree>
    <p:extLst>
      <p:ext uri="{BB962C8B-B14F-4D97-AF65-F5344CB8AC3E}">
        <p14:creationId xmlns:p14="http://schemas.microsoft.com/office/powerpoint/2010/main" val="2102709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42</a:t>
            </a:fld>
            <a:endParaRPr lang="en-US"/>
          </a:p>
        </p:txBody>
      </p:sp>
    </p:spTree>
    <p:extLst>
      <p:ext uri="{BB962C8B-B14F-4D97-AF65-F5344CB8AC3E}">
        <p14:creationId xmlns:p14="http://schemas.microsoft.com/office/powerpoint/2010/main" val="3955344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44</a:t>
            </a:fld>
            <a:endParaRPr lang="en-US"/>
          </a:p>
        </p:txBody>
      </p:sp>
    </p:spTree>
    <p:extLst>
      <p:ext uri="{BB962C8B-B14F-4D97-AF65-F5344CB8AC3E}">
        <p14:creationId xmlns:p14="http://schemas.microsoft.com/office/powerpoint/2010/main" val="1486400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45</a:t>
            </a:fld>
            <a:endParaRPr lang="en-US"/>
          </a:p>
        </p:txBody>
      </p:sp>
    </p:spTree>
    <p:extLst>
      <p:ext uri="{BB962C8B-B14F-4D97-AF65-F5344CB8AC3E}">
        <p14:creationId xmlns:p14="http://schemas.microsoft.com/office/powerpoint/2010/main" val="147389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Please be sure to join our mailing list to stay up to date with AHW communications. Sign up can be done by visiting our website at arhealthwellness.com and by clicking on the “For Providers” tab you will be directed to complete this form. </a:t>
            </a:r>
          </a:p>
        </p:txBody>
      </p:sp>
      <p:sp>
        <p:nvSpPr>
          <p:cNvPr id="4" name="Slide Number Placeholder 3"/>
          <p:cNvSpPr>
            <a:spLocks noGrp="1"/>
          </p:cNvSpPr>
          <p:nvPr>
            <p:ph type="sldNum" sz="quarter" idx="10"/>
          </p:nvPr>
        </p:nvSpPr>
        <p:spPr/>
        <p:txBody>
          <a:bodyPr/>
          <a:lstStyle/>
          <a:p>
            <a:fld id="{D4EF518A-1A04-4056-9E81-DBBFDD55F6DA}" type="slidenum">
              <a:rPr lang="en-US" smtClean="0"/>
              <a:t>4</a:t>
            </a:fld>
            <a:endParaRPr lang="en-US"/>
          </a:p>
        </p:txBody>
      </p:sp>
    </p:spTree>
    <p:extLst>
      <p:ext uri="{BB962C8B-B14F-4D97-AF65-F5344CB8AC3E}">
        <p14:creationId xmlns:p14="http://schemas.microsoft.com/office/powerpoint/2010/main" val="3746446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46</a:t>
            </a:fld>
            <a:endParaRPr lang="en-US"/>
          </a:p>
        </p:txBody>
      </p:sp>
    </p:spTree>
    <p:extLst>
      <p:ext uri="{BB962C8B-B14F-4D97-AF65-F5344CB8AC3E}">
        <p14:creationId xmlns:p14="http://schemas.microsoft.com/office/powerpoint/2010/main" val="1807102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47</a:t>
            </a:fld>
            <a:endParaRPr lang="en-US"/>
          </a:p>
        </p:txBody>
      </p:sp>
    </p:spTree>
    <p:extLst>
      <p:ext uri="{BB962C8B-B14F-4D97-AF65-F5344CB8AC3E}">
        <p14:creationId xmlns:p14="http://schemas.microsoft.com/office/powerpoint/2010/main" val="334985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48</a:t>
            </a:fld>
            <a:endParaRPr lang="en-US"/>
          </a:p>
        </p:txBody>
      </p:sp>
    </p:spTree>
    <p:extLst>
      <p:ext uri="{BB962C8B-B14F-4D97-AF65-F5344CB8AC3E}">
        <p14:creationId xmlns:p14="http://schemas.microsoft.com/office/powerpoint/2010/main" val="4104304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49</a:t>
            </a:fld>
            <a:endParaRPr lang="en-US"/>
          </a:p>
        </p:txBody>
      </p:sp>
    </p:spTree>
    <p:extLst>
      <p:ext uri="{BB962C8B-B14F-4D97-AF65-F5344CB8AC3E}">
        <p14:creationId xmlns:p14="http://schemas.microsoft.com/office/powerpoint/2010/main" val="402639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EF518A-1A04-4056-9E81-DBBFDD55F6DA}" type="slidenum">
              <a:rPr lang="en-US" smtClean="0"/>
              <a:t>50</a:t>
            </a:fld>
            <a:endParaRPr lang="en-US"/>
          </a:p>
        </p:txBody>
      </p:sp>
    </p:spTree>
    <p:extLst>
      <p:ext uri="{BB962C8B-B14F-4D97-AF65-F5344CB8AC3E}">
        <p14:creationId xmlns:p14="http://schemas.microsoft.com/office/powerpoint/2010/main" val="686120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Providers very first</a:t>
            </a:r>
            <a:r>
              <a:rPr lang="en-US" baseline="0"/>
              <a:t> line of communication should be the Provider Services Call Center.  Ambetter Provider Services can be reached at (877) 617-0390 and Allwell Provider Services can be reached at (855) 565-9518.  Some of the things Provider Services can assist with include  Eligibility, general questions regarding Authorizations, Claims status, and payment inquiries.  If assistance is needed with understanding the outcome of the RA or explanation of benefits, provider Services can assist. Those representatives are available Monday through Friday 8am-5pm Central Standard Time.</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579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After Speaking to a Provider Service Representative</a:t>
            </a:r>
            <a:r>
              <a:rPr lang="en-US" baseline="0" dirty="0"/>
              <a:t> make sure you keep track of the assigned reference number.  If you need to contact your assigned Provider Relations Representative via email or phone that reference number will need to be provided along with the providers name, tax id, </a:t>
            </a:r>
            <a:r>
              <a:rPr lang="en-US" baseline="0" dirty="0" err="1"/>
              <a:t>npi</a:t>
            </a:r>
            <a:r>
              <a:rPr lang="en-US" baseline="0" dirty="0"/>
              <a:t>, a summary of the issue and any example claim numbers.  If the reference is not available, the Provider Relations rep will ask that Provider Services be contacted first.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899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For contracting questions please reach out to our contracting team at arkansascontracting@centene.com</a:t>
            </a:r>
          </a:p>
        </p:txBody>
      </p:sp>
      <p:sp>
        <p:nvSpPr>
          <p:cNvPr id="4" name="Footer Placeholder 3"/>
          <p:cNvSpPr>
            <a:spLocks noGrp="1"/>
          </p:cNvSpPr>
          <p:nvPr>
            <p:ph type="ftr" sz="quarter" idx="10"/>
          </p:nvPr>
        </p:nvSpPr>
        <p:spPr/>
        <p:txBody>
          <a:bodyPr/>
          <a:lstStyle/>
          <a:p>
            <a:pPr defTabSz="971984">
              <a:defRPr/>
            </a:pPr>
            <a:r>
              <a:rPr lang="en-US">
                <a:solidFill>
                  <a:prstClr val="black"/>
                </a:solidFill>
                <a:latin typeface="Calibri"/>
              </a:rPr>
              <a:t>Confidential &amp; Proprietary</a:t>
            </a:r>
          </a:p>
        </p:txBody>
      </p:sp>
      <p:sp>
        <p:nvSpPr>
          <p:cNvPr id="5" name="Slide Number Placeholder 4"/>
          <p:cNvSpPr>
            <a:spLocks noGrp="1"/>
          </p:cNvSpPr>
          <p:nvPr>
            <p:ph type="sldNum" sz="quarter" idx="11"/>
          </p:nvPr>
        </p:nvSpPr>
        <p:spPr/>
        <p:txBody>
          <a:bodyPr/>
          <a:lstStyle/>
          <a:p>
            <a:pPr defTabSz="971984">
              <a:defRPr/>
            </a:pPr>
            <a:fld id="{D4EF518A-1A04-4056-9E81-DBBFDD55F6DA}" type="slidenum">
              <a:rPr lang="en-US">
                <a:solidFill>
                  <a:prstClr val="black"/>
                </a:solidFill>
                <a:latin typeface="Calibri"/>
              </a:rPr>
              <a:pPr defTabSz="971984">
                <a:defRPr/>
              </a:pPr>
              <a:t>53</a:t>
            </a:fld>
            <a:endParaRPr lang="en-US">
              <a:solidFill>
                <a:prstClr val="black"/>
              </a:solidFill>
              <a:latin typeface="Calibri"/>
            </a:endParaRPr>
          </a:p>
        </p:txBody>
      </p:sp>
    </p:spTree>
    <p:extLst>
      <p:ext uri="{BB962C8B-B14F-4D97-AF65-F5344CB8AC3E}">
        <p14:creationId xmlns:p14="http://schemas.microsoft.com/office/powerpoint/2010/main" val="3487316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For credentialing questions please reach out to our credentialing team at arkcredentialing@centene.com</a:t>
            </a:r>
          </a:p>
        </p:txBody>
      </p:sp>
      <p:sp>
        <p:nvSpPr>
          <p:cNvPr id="4" name="Slide Number Placeholder 3"/>
          <p:cNvSpPr>
            <a:spLocks noGrp="1"/>
          </p:cNvSpPr>
          <p:nvPr>
            <p:ph type="sldNum" sz="quarter" idx="5"/>
          </p:nvPr>
        </p:nvSpPr>
        <p:spPr/>
        <p:txBody>
          <a:bodyPr/>
          <a:lstStyle/>
          <a:p>
            <a:fld id="{D4EF518A-1A04-4056-9E81-DBBFDD55F6DA}" type="slidenum">
              <a:rPr lang="en-US" smtClean="0"/>
              <a:t>54</a:t>
            </a:fld>
            <a:endParaRPr lang="en-US"/>
          </a:p>
        </p:txBody>
      </p:sp>
    </p:spTree>
    <p:extLst>
      <p:ext uri="{BB962C8B-B14F-4D97-AF65-F5344CB8AC3E}">
        <p14:creationId xmlns:p14="http://schemas.microsoft.com/office/powerpoint/2010/main" val="4247358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55</a:t>
            </a:fld>
            <a:endParaRPr lang="en-US"/>
          </a:p>
        </p:txBody>
      </p:sp>
    </p:spTree>
    <p:extLst>
      <p:ext uri="{BB962C8B-B14F-4D97-AF65-F5344CB8AC3E}">
        <p14:creationId xmlns:p14="http://schemas.microsoft.com/office/powerpoint/2010/main" val="270633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Let’s go ahead and get started with the Clinical and Payment Policy Updates</a:t>
            </a:r>
          </a:p>
        </p:txBody>
      </p:sp>
      <p:sp>
        <p:nvSpPr>
          <p:cNvPr id="4" name="Slide Number Placeholder 3"/>
          <p:cNvSpPr>
            <a:spLocks noGrp="1"/>
          </p:cNvSpPr>
          <p:nvPr>
            <p:ph type="sldNum" sz="quarter" idx="5"/>
          </p:nvPr>
        </p:nvSpPr>
        <p:spPr/>
        <p:txBody>
          <a:bodyPr/>
          <a:lstStyle/>
          <a:p>
            <a:fld id="{D4EF518A-1A04-4056-9E81-DBBFDD55F6DA}" type="slidenum">
              <a:rPr lang="en-US" smtClean="0"/>
              <a:t>5</a:t>
            </a:fld>
            <a:endParaRPr lang="en-US"/>
          </a:p>
        </p:txBody>
      </p:sp>
    </p:spTree>
    <p:extLst>
      <p:ext uri="{BB962C8B-B14F-4D97-AF65-F5344CB8AC3E}">
        <p14:creationId xmlns:p14="http://schemas.microsoft.com/office/powerpoint/2010/main" val="295759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Ambetter have several newly implemented policies that are available on our public website. As you can see several new clinical and payment policies with an effective date of 11/1/24, has just gone into effect.  </a:t>
            </a:r>
          </a:p>
        </p:txBody>
      </p:sp>
      <p:sp>
        <p:nvSpPr>
          <p:cNvPr id="4" name="Slide Number Placeholder 3"/>
          <p:cNvSpPr>
            <a:spLocks noGrp="1"/>
          </p:cNvSpPr>
          <p:nvPr>
            <p:ph type="sldNum" sz="quarter" idx="10"/>
          </p:nvPr>
        </p:nvSpPr>
        <p:spPr/>
        <p:txBody>
          <a:bodyPr/>
          <a:lstStyle/>
          <a:p>
            <a:fld id="{D4EF518A-1A04-4056-9E81-DBBFDD55F6DA}" type="slidenum">
              <a:rPr lang="en-US" smtClean="0"/>
              <a:t>6</a:t>
            </a:fld>
            <a:endParaRPr lang="en-US"/>
          </a:p>
        </p:txBody>
      </p:sp>
    </p:spTree>
    <p:extLst>
      <p:ext uri="{BB962C8B-B14F-4D97-AF65-F5344CB8AC3E}">
        <p14:creationId xmlns:p14="http://schemas.microsoft.com/office/powerpoint/2010/main" val="193124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policies can be located on the Provider Resources section of the “For Providers” tab by scrolling down to “Clinical and Payment policies. </a:t>
            </a:r>
          </a:p>
          <a:p>
            <a:endParaRPr lang="en-US" dirty="0"/>
          </a:p>
        </p:txBody>
      </p:sp>
      <p:sp>
        <p:nvSpPr>
          <p:cNvPr id="4" name="Slide Number Placeholder 3"/>
          <p:cNvSpPr>
            <a:spLocks noGrp="1"/>
          </p:cNvSpPr>
          <p:nvPr>
            <p:ph type="sldNum" sz="quarter" idx="5"/>
          </p:nvPr>
        </p:nvSpPr>
        <p:spPr/>
        <p:txBody>
          <a:bodyPr/>
          <a:lstStyle/>
          <a:p>
            <a:fld id="{D4EF518A-1A04-4056-9E81-DBBFDD55F6DA}" type="slidenum">
              <a:rPr lang="en-US" smtClean="0"/>
              <a:t>7</a:t>
            </a:fld>
            <a:endParaRPr lang="en-US"/>
          </a:p>
        </p:txBody>
      </p:sp>
    </p:spTree>
    <p:extLst>
      <p:ext uri="{BB962C8B-B14F-4D97-AF65-F5344CB8AC3E}">
        <p14:creationId xmlns:p14="http://schemas.microsoft.com/office/powerpoint/2010/main" val="193036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Moving on to Appointment Availability &amp; Wait Times</a:t>
            </a:r>
          </a:p>
        </p:txBody>
      </p:sp>
      <p:sp>
        <p:nvSpPr>
          <p:cNvPr id="4" name="Slide Number Placeholder 3"/>
          <p:cNvSpPr>
            <a:spLocks noGrp="1"/>
          </p:cNvSpPr>
          <p:nvPr>
            <p:ph type="sldNum" sz="quarter" idx="5"/>
          </p:nvPr>
        </p:nvSpPr>
        <p:spPr/>
        <p:txBody>
          <a:bodyPr/>
          <a:lstStyle/>
          <a:p>
            <a:fld id="{D4EF518A-1A04-4056-9E81-DBBFDD55F6DA}" type="slidenum">
              <a:rPr lang="en-US" smtClean="0"/>
              <a:t>11</a:t>
            </a:fld>
            <a:endParaRPr lang="en-US"/>
          </a:p>
        </p:txBody>
      </p:sp>
    </p:spTree>
    <p:extLst>
      <p:ext uri="{BB962C8B-B14F-4D97-AF65-F5344CB8AC3E}">
        <p14:creationId xmlns:p14="http://schemas.microsoft.com/office/powerpoint/2010/main" val="107191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entene Sans"/>
              </a:rPr>
              <a:t>Ambetter follows the accessibility and appointment wait time requirements set forth by applicable regulatory and accrediting agencies. Ambetter monitors participating provider compliance with these standards at least annually and will use the results of appointment standards monitoring to ensure adequate appointment availability and access to care and to reduce inappropriate emergency room utilization. The table below depicts the appointment availability for members: </a:t>
            </a:r>
            <a:endParaRPr lang="en-US" sz="1200" b="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12</a:t>
            </a:fld>
            <a:endParaRPr lang="en-US"/>
          </a:p>
        </p:txBody>
      </p:sp>
    </p:spTree>
    <p:extLst>
      <p:ext uri="{BB962C8B-B14F-4D97-AF65-F5344CB8AC3E}">
        <p14:creationId xmlns:p14="http://schemas.microsoft.com/office/powerpoint/2010/main" val="2171634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LimeGradient_Wave_11in_forppt.jpg">
            <a:extLst>
              <a:ext uri="{FF2B5EF4-FFF2-40B4-BE49-F238E27FC236}">
                <a16:creationId xmlns:a16="http://schemas.microsoft.com/office/drawing/2014/main" id="{D9CD59B1-BFC1-49D1-A4DD-1EE16E806D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3000"/>
          <a:stretch/>
        </p:blipFill>
        <p:spPr>
          <a:xfrm>
            <a:off x="1" y="5577840"/>
            <a:ext cx="12191999" cy="1280160"/>
          </a:xfrm>
          <a:prstGeom prst="rect">
            <a:avLst/>
          </a:prstGeom>
        </p:spPr>
      </p:pic>
      <p:sp>
        <p:nvSpPr>
          <p:cNvPr id="4" name="Date Placeholder 3">
            <a:extLst>
              <a:ext uri="{FF2B5EF4-FFF2-40B4-BE49-F238E27FC236}">
                <a16:creationId xmlns:a16="http://schemas.microsoft.com/office/drawing/2014/main" id="{C1B9F78D-F513-4B8F-BE79-B792EA40E50F}"/>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813B38-8E8C-4347-BB42-3B243E634DC9}"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t>4/23/2025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85FAEC2-4420-4CB2-8257-CCFCFE4AAE21}"/>
              </a:ext>
            </a:extLst>
          </p:cNvPr>
          <p:cNvSpPr>
            <a:spLocks noGrp="1"/>
          </p:cNvSpPr>
          <p:nvPr>
            <p:ph type="ftr" sz="quarter" idx="11"/>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9AB2051-383C-48E8-8799-9AE99F6619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980" y="619478"/>
            <a:ext cx="2904388" cy="1273661"/>
          </a:xfrm>
          <a:prstGeom prst="rect">
            <a:avLst/>
          </a:prstGeom>
        </p:spPr>
      </p:pic>
      <p:sp>
        <p:nvSpPr>
          <p:cNvPr id="6" name="Title 1">
            <a:extLst>
              <a:ext uri="{FF2B5EF4-FFF2-40B4-BE49-F238E27FC236}">
                <a16:creationId xmlns:a16="http://schemas.microsoft.com/office/drawing/2014/main" id="{34616787-7CA1-BB3C-2439-2E480A8344E6}"/>
              </a:ext>
            </a:extLst>
          </p:cNvPr>
          <p:cNvSpPr>
            <a:spLocks noGrp="1"/>
          </p:cNvSpPr>
          <p:nvPr>
            <p:ph type="ctrTitle"/>
          </p:nvPr>
        </p:nvSpPr>
        <p:spPr>
          <a:xfrm>
            <a:off x="1216631" y="1964601"/>
            <a:ext cx="9758737" cy="3141553"/>
          </a:xfrm>
        </p:spPr>
        <p:txBody>
          <a:bodyPr anchor="ctr"/>
          <a:lstStyle>
            <a:lvl1pPr algn="ctr">
              <a:defRPr sz="4800" b="0">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47194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9" name="Picture 8" descr="LimeGradient_Wave_11in_forppt.jpg">
            <a:extLst>
              <a:ext uri="{FF2B5EF4-FFF2-40B4-BE49-F238E27FC236}">
                <a16:creationId xmlns:a16="http://schemas.microsoft.com/office/drawing/2014/main" id="{4EEC9A8B-923D-4EBF-8F17-5112888B197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3000"/>
          <a:stretch/>
        </p:blipFill>
        <p:spPr>
          <a:xfrm>
            <a:off x="1" y="5577840"/>
            <a:ext cx="12191999" cy="1280160"/>
          </a:xfrm>
          <a:prstGeom prst="rect">
            <a:avLst/>
          </a:prstGeom>
        </p:spPr>
      </p:pic>
      <p:grpSp>
        <p:nvGrpSpPr>
          <p:cNvPr id="4" name="Group 3"/>
          <p:cNvGrpSpPr/>
          <p:nvPr userDrawn="1"/>
        </p:nvGrpSpPr>
        <p:grpSpPr>
          <a:xfrm>
            <a:off x="1447800" y="1854200"/>
            <a:ext cx="9296399" cy="3696465"/>
            <a:chOff x="2971800" y="2209800"/>
            <a:chExt cx="6248400" cy="3340865"/>
          </a:xfrm>
        </p:grpSpPr>
        <p:cxnSp>
          <p:nvCxnSpPr>
            <p:cNvPr id="13" name="Straight Connector 12"/>
            <p:cNvCxnSpPr/>
            <p:nvPr userDrawn="1"/>
          </p:nvCxnSpPr>
          <p:spPr>
            <a:xfrm>
              <a:off x="2971800" y="2209800"/>
              <a:ext cx="6248400"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971800" y="5550665"/>
              <a:ext cx="6248400"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 name="TextBox 4"/>
          <p:cNvSpPr txBox="1"/>
          <p:nvPr userDrawn="1"/>
        </p:nvSpPr>
        <p:spPr>
          <a:xfrm>
            <a:off x="1447800" y="3013501"/>
            <a:ext cx="9179767"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Calibri" panose="020F0502020204030204" pitchFamily="34" charset="0"/>
              </a:rPr>
              <a:t>Thank you for joining us!</a:t>
            </a:r>
          </a:p>
        </p:txBody>
      </p:sp>
      <p:pic>
        <p:nvPicPr>
          <p:cNvPr id="11" name="Picture 10">
            <a:extLst>
              <a:ext uri="{FF2B5EF4-FFF2-40B4-BE49-F238E27FC236}">
                <a16:creationId xmlns:a16="http://schemas.microsoft.com/office/drawing/2014/main" id="{F93A91E0-38C9-440A-8E49-D74142EEE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49382" y="784541"/>
            <a:ext cx="2439194" cy="1069659"/>
          </a:xfrm>
          <a:prstGeom prst="rect">
            <a:avLst/>
          </a:prstGeom>
        </p:spPr>
      </p:pic>
    </p:spTree>
    <p:custDataLst>
      <p:tags r:id="rId1"/>
    </p:custDataLst>
    <p:extLst>
      <p:ext uri="{BB962C8B-B14F-4D97-AF65-F5344CB8AC3E}">
        <p14:creationId xmlns:p14="http://schemas.microsoft.com/office/powerpoint/2010/main" val="265317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2"/>
            <a:ext cx="112776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940800" y="6324601"/>
            <a:ext cx="28448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a:p>
        </p:txBody>
      </p:sp>
      <p:sp>
        <p:nvSpPr>
          <p:cNvPr id="11" name="Title 10"/>
          <p:cNvSpPr>
            <a:spLocks noGrp="1"/>
          </p:cNvSpPr>
          <p:nvPr>
            <p:ph type="title"/>
          </p:nvPr>
        </p:nvSpPr>
        <p:spPr>
          <a:xfrm>
            <a:off x="508000" y="404092"/>
            <a:ext cx="7620000" cy="609599"/>
          </a:xfrm>
          <a:prstGeom prst="rect">
            <a:avLst/>
          </a:prstGeom>
        </p:spPr>
        <p:txBody>
          <a:bodyPr vert="horz"/>
          <a:lstStyle>
            <a:lvl1pPr algn="l">
              <a:defRPr sz="4000">
                <a:solidFill>
                  <a:srgbClr val="AAC81E"/>
                </a:solidFill>
              </a:defRPr>
            </a:lvl1pPr>
          </a:lstStyle>
          <a:p>
            <a:r>
              <a:rPr lang="en-US"/>
              <a:t>Click to edit Master title style</a:t>
            </a:r>
          </a:p>
        </p:txBody>
      </p:sp>
    </p:spTree>
    <p:extLst>
      <p:ext uri="{BB962C8B-B14F-4D97-AF65-F5344CB8AC3E}">
        <p14:creationId xmlns:p14="http://schemas.microsoft.com/office/powerpoint/2010/main" val="850720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a:prstGeom prst="rect">
            <a:avLst/>
          </a:prstGeo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77600" y="6324601"/>
            <a:ext cx="683339" cy="365125"/>
          </a:xfrm>
          <a:prstGeom prst="rect">
            <a:avLst/>
          </a:prstGeo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8650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2"/>
            <a:ext cx="112776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940800" y="6324601"/>
            <a:ext cx="28448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a:p>
        </p:txBody>
      </p:sp>
      <p:sp>
        <p:nvSpPr>
          <p:cNvPr id="11" name="Title 10"/>
          <p:cNvSpPr>
            <a:spLocks noGrp="1"/>
          </p:cNvSpPr>
          <p:nvPr>
            <p:ph type="title"/>
          </p:nvPr>
        </p:nvSpPr>
        <p:spPr>
          <a:xfrm>
            <a:off x="508000" y="404092"/>
            <a:ext cx="7620000" cy="609599"/>
          </a:xfrm>
          <a:prstGeom prst="rect">
            <a:avLst/>
          </a:prstGeom>
        </p:spPr>
        <p:txBody>
          <a:bodyPr vert="horz"/>
          <a:lstStyle>
            <a:lvl1pPr algn="l">
              <a:defRPr sz="4000">
                <a:solidFill>
                  <a:srgbClr val="AAC81E"/>
                </a:solidFill>
              </a:defRPr>
            </a:lvl1pPr>
          </a:lstStyle>
          <a:p>
            <a:r>
              <a:rPr lang="en-US"/>
              <a:t>Click to edit Master title style</a:t>
            </a:r>
          </a:p>
        </p:txBody>
      </p:sp>
    </p:spTree>
    <p:extLst>
      <p:ext uri="{BB962C8B-B14F-4D97-AF65-F5344CB8AC3E}">
        <p14:creationId xmlns:p14="http://schemas.microsoft.com/office/powerpoint/2010/main" val="3910199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a:prstGeom prst="rect">
            <a:avLst/>
          </a:prstGeo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77600" y="6324601"/>
            <a:ext cx="683339" cy="365125"/>
          </a:xfrm>
          <a:prstGeom prst="rect">
            <a:avLst/>
          </a:prstGeo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11609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2"/>
            <a:ext cx="112776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940800" y="6324601"/>
            <a:ext cx="28448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a:p>
        </p:txBody>
      </p:sp>
      <p:sp>
        <p:nvSpPr>
          <p:cNvPr id="11" name="Title 10"/>
          <p:cNvSpPr>
            <a:spLocks noGrp="1"/>
          </p:cNvSpPr>
          <p:nvPr>
            <p:ph type="title"/>
          </p:nvPr>
        </p:nvSpPr>
        <p:spPr>
          <a:xfrm>
            <a:off x="508000" y="404092"/>
            <a:ext cx="7620000" cy="609599"/>
          </a:xfrm>
          <a:prstGeom prst="rect">
            <a:avLst/>
          </a:prstGeom>
        </p:spPr>
        <p:txBody>
          <a:bodyPr vert="horz"/>
          <a:lstStyle>
            <a:lvl1pPr algn="l">
              <a:defRPr sz="4000">
                <a:solidFill>
                  <a:srgbClr val="AAC81E"/>
                </a:solidFill>
              </a:defRPr>
            </a:lvl1pPr>
          </a:lstStyle>
          <a:p>
            <a:r>
              <a:rPr lang="en-US"/>
              <a:t>Click to edit Master title style</a:t>
            </a:r>
          </a:p>
        </p:txBody>
      </p:sp>
    </p:spTree>
    <p:extLst>
      <p:ext uri="{BB962C8B-B14F-4D97-AF65-F5344CB8AC3E}">
        <p14:creationId xmlns:p14="http://schemas.microsoft.com/office/powerpoint/2010/main" val="1270389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2"/>
            <a:ext cx="112776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940800" y="6324601"/>
            <a:ext cx="28448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a:p>
        </p:txBody>
      </p:sp>
      <p:sp>
        <p:nvSpPr>
          <p:cNvPr id="5" name="Slide Number Placeholder 5"/>
          <p:cNvSpPr txBox="1">
            <a:spLocks/>
          </p:cNvSpPr>
          <p:nvPr userDrawn="1"/>
        </p:nvSpPr>
        <p:spPr>
          <a:xfrm>
            <a:off x="508000" y="6324601"/>
            <a:ext cx="28448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z="1200" b="1" smtClean="0">
                <a:latin typeface="+mn-lt"/>
              </a:rPr>
              <a:pPr algn="l">
                <a:defRPr/>
              </a:pPr>
              <a:t>4/23/2025</a:t>
            </a:fld>
            <a:endParaRPr lang="en-US" sz="1200" b="1">
              <a:latin typeface="+mn-lt"/>
              <a:cs typeface="Arial"/>
            </a:endParaRPr>
          </a:p>
        </p:txBody>
      </p:sp>
      <p:sp>
        <p:nvSpPr>
          <p:cNvPr id="11" name="Title 10"/>
          <p:cNvSpPr>
            <a:spLocks noGrp="1"/>
          </p:cNvSpPr>
          <p:nvPr>
            <p:ph type="title"/>
          </p:nvPr>
        </p:nvSpPr>
        <p:spPr>
          <a:xfrm>
            <a:off x="508000" y="404092"/>
            <a:ext cx="7620000" cy="609599"/>
          </a:xfrm>
          <a:prstGeom prst="rect">
            <a:avLst/>
          </a:prstGeom>
        </p:spPr>
        <p:txBody>
          <a:bodyPr vert="horz"/>
          <a:lstStyle>
            <a:lvl1pPr algn="l">
              <a:defRPr sz="4000">
                <a:solidFill>
                  <a:srgbClr val="AAC81E"/>
                </a:solidFill>
              </a:defRPr>
            </a:lvl1pPr>
          </a:lstStyle>
          <a:p>
            <a:r>
              <a:rPr lang="en-US"/>
              <a:t>Click to edit Master title style</a:t>
            </a:r>
          </a:p>
        </p:txBody>
      </p:sp>
    </p:spTree>
    <p:extLst>
      <p:ext uri="{BB962C8B-B14F-4D97-AF65-F5344CB8AC3E}">
        <p14:creationId xmlns:p14="http://schemas.microsoft.com/office/powerpoint/2010/main" val="105917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a:prstGeom prst="rect">
            <a:avLst/>
          </a:prstGeo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77600" y="6324601"/>
            <a:ext cx="683339" cy="365125"/>
          </a:xfrm>
          <a:prstGeom prst="rect">
            <a:avLst/>
          </a:prstGeom>
        </p:spPr>
        <p:txBody>
          <a:bodyPr/>
          <a:lstStyle>
            <a:lvl1pPr>
              <a:defRPr sz="11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669759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2"/>
            <a:ext cx="112776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940800" y="6324601"/>
            <a:ext cx="28448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a:p>
        </p:txBody>
      </p:sp>
      <p:sp>
        <p:nvSpPr>
          <p:cNvPr id="5" name="Slide Number Placeholder 5"/>
          <p:cNvSpPr txBox="1">
            <a:spLocks/>
          </p:cNvSpPr>
          <p:nvPr userDrawn="1"/>
        </p:nvSpPr>
        <p:spPr>
          <a:xfrm>
            <a:off x="508000" y="6324601"/>
            <a:ext cx="28448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z="1200" b="1" smtClean="0">
                <a:latin typeface="+mn-lt"/>
              </a:rPr>
              <a:pPr algn="l">
                <a:defRPr/>
              </a:pPr>
              <a:t>4/23/2025</a:t>
            </a:fld>
            <a:endParaRPr lang="en-US" sz="1200" b="1">
              <a:latin typeface="+mn-lt"/>
              <a:cs typeface="Arial"/>
            </a:endParaRPr>
          </a:p>
        </p:txBody>
      </p:sp>
      <p:sp>
        <p:nvSpPr>
          <p:cNvPr id="11" name="Title 10"/>
          <p:cNvSpPr>
            <a:spLocks noGrp="1"/>
          </p:cNvSpPr>
          <p:nvPr>
            <p:ph type="title"/>
          </p:nvPr>
        </p:nvSpPr>
        <p:spPr>
          <a:xfrm>
            <a:off x="508000" y="404092"/>
            <a:ext cx="7620000" cy="609599"/>
          </a:xfrm>
          <a:prstGeom prst="rect">
            <a:avLst/>
          </a:prstGeom>
        </p:spPr>
        <p:txBody>
          <a:bodyPr vert="horz"/>
          <a:lstStyle>
            <a:lvl1pPr algn="l">
              <a:defRPr sz="4000">
                <a:solidFill>
                  <a:srgbClr val="AAC81E"/>
                </a:solidFill>
              </a:defRPr>
            </a:lvl1pPr>
          </a:lstStyle>
          <a:p>
            <a:r>
              <a:rPr lang="en-US"/>
              <a:t>Click to edit Master title style</a:t>
            </a:r>
          </a:p>
        </p:txBody>
      </p:sp>
    </p:spTree>
    <p:extLst>
      <p:ext uri="{BB962C8B-B14F-4D97-AF65-F5344CB8AC3E}">
        <p14:creationId xmlns:p14="http://schemas.microsoft.com/office/powerpoint/2010/main" val="3687959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4"/>
            <a:ext cx="112776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940800" y="6324603"/>
            <a:ext cx="2844800" cy="238125"/>
          </a:xfrm>
          <a:prstGeom prst="rect">
            <a:avLst/>
          </a:prstGeom>
        </p:spPr>
        <p:txBody>
          <a:bodyPr anchor="ctr" anchorCtr="0"/>
          <a:lstStyle>
            <a:lvl1pPr algn="r">
              <a:defRPr sz="900" b="1">
                <a:solidFill>
                  <a:schemeClr val="bg1"/>
                </a:solidFill>
                <a:latin typeface="Arial"/>
                <a:cs typeface="Arial"/>
              </a:defRPr>
            </a:lvl1pPr>
          </a:lstStyle>
          <a:p>
            <a:pPr>
              <a:defRPr/>
            </a:pPr>
            <a:fld id="{838EFADD-6813-489E-8FB7-11BBF2FF54E3}" type="slidenum">
              <a:rPr lang="en-US" smtClean="0"/>
              <a:t>‹#›</a:t>
            </a:fld>
            <a:endParaRPr lang="en-US"/>
          </a:p>
        </p:txBody>
      </p:sp>
      <p:sp>
        <p:nvSpPr>
          <p:cNvPr id="5" name="Slide Number Placeholder 5"/>
          <p:cNvSpPr txBox="1">
            <a:spLocks/>
          </p:cNvSpPr>
          <p:nvPr userDrawn="1"/>
        </p:nvSpPr>
        <p:spPr>
          <a:xfrm>
            <a:off x="508000" y="6324603"/>
            <a:ext cx="28448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z="900" b="1" smtClean="0">
                <a:latin typeface="+mn-lt"/>
              </a:rPr>
              <a:pPr algn="l">
                <a:defRPr/>
              </a:pPr>
              <a:t>4/23/2025</a:t>
            </a:fld>
            <a:endParaRPr lang="en-US" sz="900" b="1">
              <a:latin typeface="+mn-lt"/>
              <a:cs typeface="Arial"/>
            </a:endParaRPr>
          </a:p>
        </p:txBody>
      </p:sp>
      <p:sp>
        <p:nvSpPr>
          <p:cNvPr id="11" name="Title 10"/>
          <p:cNvSpPr>
            <a:spLocks noGrp="1"/>
          </p:cNvSpPr>
          <p:nvPr>
            <p:ph type="title"/>
          </p:nvPr>
        </p:nvSpPr>
        <p:spPr>
          <a:xfrm>
            <a:off x="508000" y="404094"/>
            <a:ext cx="7620000" cy="609599"/>
          </a:xfrm>
          <a:prstGeom prst="rect">
            <a:avLst/>
          </a:prstGeom>
        </p:spPr>
        <p:txBody>
          <a:bodyPr vert="horz"/>
          <a:lstStyle>
            <a:lvl1pPr algn="l">
              <a:defRPr sz="3000">
                <a:solidFill>
                  <a:srgbClr val="AAC81E"/>
                </a:solidFill>
              </a:defRPr>
            </a:lvl1pPr>
          </a:lstStyle>
          <a:p>
            <a:r>
              <a:rPr lang="en-US"/>
              <a:t>Click to edit Master title style</a:t>
            </a:r>
          </a:p>
        </p:txBody>
      </p:sp>
    </p:spTree>
    <p:extLst>
      <p:ext uri="{BB962C8B-B14F-4D97-AF65-F5344CB8AC3E}">
        <p14:creationId xmlns:p14="http://schemas.microsoft.com/office/powerpoint/2010/main" val="320909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descr="LimeGradient_Wave_11in_forppt.jpg">
            <a:extLst>
              <a:ext uri="{FF2B5EF4-FFF2-40B4-BE49-F238E27FC236}">
                <a16:creationId xmlns:a16="http://schemas.microsoft.com/office/drawing/2014/main" id="{4741158F-677A-4548-953F-1A4645BDB2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3000"/>
          <a:stretch/>
        </p:blipFill>
        <p:spPr>
          <a:xfrm>
            <a:off x="1" y="5577840"/>
            <a:ext cx="12191999" cy="1280160"/>
          </a:xfrm>
          <a:prstGeom prst="rect">
            <a:avLst/>
          </a:prstGeom>
        </p:spPr>
      </p:pic>
      <p:sp>
        <p:nvSpPr>
          <p:cNvPr id="5" name="Title 1">
            <a:extLst>
              <a:ext uri="{FF2B5EF4-FFF2-40B4-BE49-F238E27FC236}">
                <a16:creationId xmlns:a16="http://schemas.microsoft.com/office/drawing/2014/main" id="{1871F5F8-2A1F-ACE6-6E60-0DCE2CEB9FCA}"/>
              </a:ext>
            </a:extLst>
          </p:cNvPr>
          <p:cNvSpPr>
            <a:spLocks noGrp="1"/>
          </p:cNvSpPr>
          <p:nvPr>
            <p:ph type="ctrTitle"/>
          </p:nvPr>
        </p:nvSpPr>
        <p:spPr>
          <a:xfrm>
            <a:off x="1216631" y="1855959"/>
            <a:ext cx="9758737" cy="3042607"/>
          </a:xfrm>
        </p:spPr>
        <p:txBody>
          <a:bodyPr anchor="ctr"/>
          <a:lstStyle>
            <a:lvl1pPr algn="ctr">
              <a:defRPr sz="4800" b="0">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3477521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2"/>
            <a:ext cx="112776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940800" y="6324601"/>
            <a:ext cx="28448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a:p>
        </p:txBody>
      </p:sp>
      <p:sp>
        <p:nvSpPr>
          <p:cNvPr id="5" name="Slide Number Placeholder 5"/>
          <p:cNvSpPr txBox="1">
            <a:spLocks/>
          </p:cNvSpPr>
          <p:nvPr userDrawn="1"/>
        </p:nvSpPr>
        <p:spPr>
          <a:xfrm>
            <a:off x="508000" y="6324601"/>
            <a:ext cx="28448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z="1200" b="1" smtClean="0">
                <a:latin typeface="+mn-lt"/>
              </a:rPr>
              <a:pPr algn="l">
                <a:defRPr/>
              </a:pPr>
              <a:t>4/23/2025</a:t>
            </a:fld>
            <a:endParaRPr lang="en-US" sz="1200" b="1">
              <a:latin typeface="+mn-lt"/>
              <a:cs typeface="Arial"/>
            </a:endParaRPr>
          </a:p>
        </p:txBody>
      </p:sp>
      <p:sp>
        <p:nvSpPr>
          <p:cNvPr id="11" name="Title 10"/>
          <p:cNvSpPr>
            <a:spLocks noGrp="1"/>
          </p:cNvSpPr>
          <p:nvPr>
            <p:ph type="title"/>
          </p:nvPr>
        </p:nvSpPr>
        <p:spPr>
          <a:xfrm>
            <a:off x="508000" y="404092"/>
            <a:ext cx="7620000" cy="609599"/>
          </a:xfrm>
          <a:prstGeom prst="rect">
            <a:avLst/>
          </a:prstGeom>
        </p:spPr>
        <p:txBody>
          <a:bodyPr vert="horz"/>
          <a:lstStyle>
            <a:lvl1pPr algn="l">
              <a:defRPr sz="4000">
                <a:solidFill>
                  <a:srgbClr val="AAC81E"/>
                </a:solidFill>
              </a:defRPr>
            </a:lvl1pPr>
          </a:lstStyle>
          <a:p>
            <a:r>
              <a:rPr lang="en-US"/>
              <a:t>Click to edit Master title style</a:t>
            </a:r>
          </a:p>
        </p:txBody>
      </p:sp>
    </p:spTree>
    <p:extLst>
      <p:ext uri="{BB962C8B-B14F-4D97-AF65-F5344CB8AC3E}">
        <p14:creationId xmlns:p14="http://schemas.microsoft.com/office/powerpoint/2010/main" val="3790200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4"/>
            <a:ext cx="112776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940800" y="6324603"/>
            <a:ext cx="2844800" cy="238125"/>
          </a:xfrm>
          <a:prstGeom prst="rect">
            <a:avLst/>
          </a:prstGeom>
        </p:spPr>
        <p:txBody>
          <a:bodyPr anchor="ctr" anchorCtr="0"/>
          <a:lstStyle>
            <a:lvl1pPr algn="r">
              <a:defRPr sz="900" b="1">
                <a:solidFill>
                  <a:schemeClr val="bg1"/>
                </a:solidFill>
                <a:latin typeface="Arial"/>
                <a:cs typeface="Arial"/>
              </a:defRPr>
            </a:lvl1pPr>
          </a:lstStyle>
          <a:p>
            <a:pPr>
              <a:defRPr/>
            </a:pPr>
            <a:fld id="{838EFADD-6813-489E-8FB7-11BBF2FF54E3}" type="slidenum">
              <a:rPr lang="en-US" smtClean="0"/>
              <a:t>‹#›</a:t>
            </a:fld>
            <a:endParaRPr lang="en-US"/>
          </a:p>
        </p:txBody>
      </p:sp>
      <p:sp>
        <p:nvSpPr>
          <p:cNvPr id="5" name="Slide Number Placeholder 5"/>
          <p:cNvSpPr txBox="1">
            <a:spLocks/>
          </p:cNvSpPr>
          <p:nvPr userDrawn="1"/>
        </p:nvSpPr>
        <p:spPr>
          <a:xfrm>
            <a:off x="508000" y="6324603"/>
            <a:ext cx="28448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z="900" b="1" smtClean="0">
                <a:latin typeface="+mn-lt"/>
              </a:rPr>
              <a:pPr algn="l">
                <a:defRPr/>
              </a:pPr>
              <a:t>4/23/2025</a:t>
            </a:fld>
            <a:endParaRPr lang="en-US" sz="900" b="1">
              <a:latin typeface="+mn-lt"/>
              <a:cs typeface="Arial"/>
            </a:endParaRPr>
          </a:p>
        </p:txBody>
      </p:sp>
      <p:sp>
        <p:nvSpPr>
          <p:cNvPr id="11" name="Title 10"/>
          <p:cNvSpPr>
            <a:spLocks noGrp="1"/>
          </p:cNvSpPr>
          <p:nvPr>
            <p:ph type="title"/>
          </p:nvPr>
        </p:nvSpPr>
        <p:spPr>
          <a:xfrm>
            <a:off x="508000" y="404094"/>
            <a:ext cx="7620000" cy="609599"/>
          </a:xfrm>
          <a:prstGeom prst="rect">
            <a:avLst/>
          </a:prstGeom>
        </p:spPr>
        <p:txBody>
          <a:bodyPr vert="horz"/>
          <a:lstStyle>
            <a:lvl1pPr algn="l">
              <a:defRPr sz="3000">
                <a:solidFill>
                  <a:srgbClr val="AAC81E"/>
                </a:solidFill>
              </a:defRPr>
            </a:lvl1pPr>
          </a:lstStyle>
          <a:p>
            <a:r>
              <a:rPr lang="en-US"/>
              <a:t>Click to edit Master title style</a:t>
            </a:r>
          </a:p>
        </p:txBody>
      </p:sp>
    </p:spTree>
    <p:extLst>
      <p:ext uri="{BB962C8B-B14F-4D97-AF65-F5344CB8AC3E}">
        <p14:creationId xmlns:p14="http://schemas.microsoft.com/office/powerpoint/2010/main" val="3662578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4"/>
            <a:ext cx="112776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8940800" y="6324603"/>
            <a:ext cx="2844800" cy="238125"/>
          </a:xfrm>
          <a:prstGeom prst="rect">
            <a:avLst/>
          </a:prstGeom>
        </p:spPr>
        <p:txBody>
          <a:bodyPr anchor="ctr" anchorCtr="0"/>
          <a:lstStyle>
            <a:lvl1pPr algn="r">
              <a:defRPr sz="900" b="1">
                <a:solidFill>
                  <a:schemeClr val="bg1"/>
                </a:solidFill>
                <a:latin typeface="Arial"/>
                <a:cs typeface="Arial"/>
              </a:defRPr>
            </a:lvl1pPr>
          </a:lstStyle>
          <a:p>
            <a:pPr>
              <a:defRPr/>
            </a:pPr>
            <a:fld id="{838EFADD-6813-489E-8FB7-11BBF2FF54E3}" type="slidenum">
              <a:rPr lang="en-US" smtClean="0">
                <a:solidFill>
                  <a:prstClr val="white"/>
                </a:solidFill>
              </a:rPr>
              <a:pPr>
                <a:defRPr/>
              </a:pPr>
              <a:t>‹#›</a:t>
            </a:fld>
            <a:endParaRPr lang="en-US" dirty="0">
              <a:solidFill>
                <a:prstClr val="white"/>
              </a:solidFill>
            </a:endParaRPr>
          </a:p>
        </p:txBody>
      </p:sp>
      <p:sp>
        <p:nvSpPr>
          <p:cNvPr id="5" name="Slide Number Placeholder 5"/>
          <p:cNvSpPr txBox="1">
            <a:spLocks/>
          </p:cNvSpPr>
          <p:nvPr userDrawn="1"/>
        </p:nvSpPr>
        <p:spPr>
          <a:xfrm>
            <a:off x="508000" y="6324603"/>
            <a:ext cx="28448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z="900" b="1" smtClean="0">
                <a:solidFill>
                  <a:prstClr val="white"/>
                </a:solidFill>
                <a:latin typeface="Arial"/>
              </a:rPr>
              <a:pPr algn="l">
                <a:defRPr/>
              </a:pPr>
              <a:t>4/23/2025</a:t>
            </a:fld>
            <a:endParaRPr lang="en-US" sz="900" b="1" dirty="0">
              <a:solidFill>
                <a:prstClr val="white"/>
              </a:solidFill>
              <a:latin typeface="Arial"/>
              <a:cs typeface="Arial"/>
            </a:endParaRPr>
          </a:p>
        </p:txBody>
      </p:sp>
      <p:sp>
        <p:nvSpPr>
          <p:cNvPr id="11" name="Title 10"/>
          <p:cNvSpPr>
            <a:spLocks noGrp="1"/>
          </p:cNvSpPr>
          <p:nvPr>
            <p:ph type="title"/>
          </p:nvPr>
        </p:nvSpPr>
        <p:spPr>
          <a:xfrm>
            <a:off x="508000" y="404094"/>
            <a:ext cx="7620000" cy="609599"/>
          </a:xfrm>
          <a:prstGeom prst="rect">
            <a:avLst/>
          </a:prstGeom>
        </p:spPr>
        <p:txBody>
          <a:bodyPr vert="horz"/>
          <a:lstStyle>
            <a:lvl1pPr algn="l">
              <a:defRPr sz="3000">
                <a:solidFill>
                  <a:srgbClr val="AAC81E"/>
                </a:solidFill>
              </a:defRPr>
            </a:lvl1pPr>
          </a:lstStyle>
          <a:p>
            <a:r>
              <a:rPr lang="en-US" dirty="0"/>
              <a:t>Click to edit Master title style</a:t>
            </a:r>
          </a:p>
        </p:txBody>
      </p:sp>
    </p:spTree>
    <p:extLst>
      <p:ext uri="{BB962C8B-B14F-4D97-AF65-F5344CB8AC3E}">
        <p14:creationId xmlns:p14="http://schemas.microsoft.com/office/powerpoint/2010/main" val="1301799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1207"/>
            <a:ext cx="10363200" cy="1470025"/>
          </a:xfrm>
          <a:prstGeom prst="rect">
            <a:avLst/>
          </a:prstGeom>
        </p:spPr>
        <p:txBody>
          <a:bodyPr>
            <a:normAutofit/>
          </a:bodyPr>
          <a:lstStyle>
            <a:lvl1pPr algn="l">
              <a:defRPr sz="2475"/>
            </a:lvl1pPr>
          </a:lstStyle>
          <a:p>
            <a:r>
              <a:rPr lang="en-US" dirty="0"/>
              <a:t>Click to edit Master title style</a:t>
            </a:r>
          </a:p>
        </p:txBody>
      </p:sp>
      <p:sp>
        <p:nvSpPr>
          <p:cNvPr id="3" name="Subtitle 2"/>
          <p:cNvSpPr>
            <a:spLocks noGrp="1"/>
          </p:cNvSpPr>
          <p:nvPr>
            <p:ph type="subTitle" idx="1"/>
          </p:nvPr>
        </p:nvSpPr>
        <p:spPr>
          <a:xfrm>
            <a:off x="914400" y="3048000"/>
            <a:ext cx="8534400" cy="1752600"/>
          </a:xfrm>
          <a:prstGeom prst="rect">
            <a:avLst/>
          </a:prstGeom>
        </p:spPr>
        <p:txBody>
          <a:bodyPr/>
          <a:lstStyle>
            <a:lvl1pPr marL="0" indent="0" algn="l">
              <a:buNone/>
              <a:defRPr i="1">
                <a:solidFill>
                  <a:schemeClr val="bg1">
                    <a:lumMod val="50000"/>
                  </a:schemeClr>
                </a:solidFill>
                <a:latin typeface="Times New Roman" panose="02020603050405020304" pitchFamily="18" charset="0"/>
                <a:cs typeface="Times New Roman" panose="02020603050405020304" pitchFamily="18"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737600" y="6553207"/>
            <a:ext cx="2844800" cy="225399"/>
          </a:xfrm>
          <a:prstGeom prst="rect">
            <a:avLst/>
          </a:prstGeom>
        </p:spPr>
        <p:txBody>
          <a:bodyPr/>
          <a:lstStyle>
            <a:lvl1pPr algn="r">
              <a:defRPr sz="506">
                <a:solidFill>
                  <a:schemeClr val="bg1">
                    <a:lumMod val="50000"/>
                  </a:schemeClr>
                </a:solidFill>
                <a:latin typeface="+mn-lt"/>
              </a:defRPr>
            </a:lvl1pPr>
          </a:lstStyle>
          <a:p>
            <a:fld id="{FF240F16-35E0-49D3-851D-B169E9643B23}" type="slidenum">
              <a:rPr lang="en-US" smtClean="0">
                <a:solidFill>
                  <a:prstClr val="white">
                    <a:lumMod val="50000"/>
                  </a:prstClr>
                </a:solidFill>
              </a:rPr>
              <a:pPr/>
              <a:t>‹#›</a:t>
            </a:fld>
            <a:endParaRPr lang="en-US" dirty="0">
              <a:solidFill>
                <a:prstClr val="white">
                  <a:lumMod val="50000"/>
                </a:prstClr>
              </a:solidFill>
            </a:endParaRPr>
          </a:p>
        </p:txBody>
      </p:sp>
      <p:sp>
        <p:nvSpPr>
          <p:cNvPr id="8" name="Date Placeholder 3"/>
          <p:cNvSpPr>
            <a:spLocks noGrp="1"/>
          </p:cNvSpPr>
          <p:nvPr>
            <p:ph type="dt" sz="half" idx="2"/>
          </p:nvPr>
        </p:nvSpPr>
        <p:spPr>
          <a:xfrm>
            <a:off x="596904" y="6553200"/>
            <a:ext cx="4336649" cy="182242"/>
          </a:xfrm>
          <a:prstGeom prst="rect">
            <a:avLst/>
          </a:prstGeom>
        </p:spPr>
        <p:txBody>
          <a:bodyPr lIns="0" tIns="0" rIns="0" bIns="0"/>
          <a:lstStyle>
            <a:lvl1pPr>
              <a:defRPr kumimoji="0" lang="en-US" sz="506" b="0" i="1" u="none" strike="noStrike" kern="1200" cap="none" spc="0" normalizeH="0" baseline="0" noProof="0" smtClean="0">
                <a:ln>
                  <a:noFill/>
                </a:ln>
                <a:solidFill>
                  <a:schemeClr val="bg1">
                    <a:lumMod val="50000"/>
                  </a:schemeClr>
                </a:solidFill>
                <a:effectLst/>
                <a:uLnTx/>
                <a:uFillTx/>
                <a:latin typeface="+mn-lt"/>
                <a:ea typeface="ＭＳ Ｐゴシック"/>
                <a:cs typeface="Times"/>
              </a:defRPr>
            </a:lvl1pPr>
          </a:lstStyle>
          <a:p>
            <a:pPr fontAlgn="base">
              <a:spcBef>
                <a:spcPct val="0"/>
              </a:spcBef>
              <a:spcAft>
                <a:spcPct val="0"/>
              </a:spcAft>
              <a:defRPr/>
            </a:pPr>
            <a:fld id="{4D8C0DC7-23F4-4E43-9A2D-812A769DC4C6}" type="datetime1">
              <a:rPr lang="en-US" smtClean="0">
                <a:solidFill>
                  <a:prstClr val="white">
                    <a:lumMod val="50000"/>
                  </a:prstClr>
                </a:solidFill>
              </a:rPr>
              <a:t>4/23/2025</a:t>
            </a:fld>
            <a:endParaRPr dirty="0">
              <a:solidFill>
                <a:prstClr val="white">
                  <a:lumMod val="50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3176"/>
            <a:ext cx="12192000" cy="2935224"/>
          </a:xfrm>
          <a:prstGeom prst="rect">
            <a:avLst/>
          </a:prstGeom>
        </p:spPr>
      </p:pic>
    </p:spTree>
    <p:extLst>
      <p:ext uri="{BB962C8B-B14F-4D97-AF65-F5344CB8AC3E}">
        <p14:creationId xmlns:p14="http://schemas.microsoft.com/office/powerpoint/2010/main" val="1744973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Confidential and Proprietary Information. AHW25-H-016</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2AA65D7-BDF3-4BF6-9648-9968F919BF07}" type="datetime1">
              <a:rPr lang="en-US" smtClean="0"/>
              <a:t>4/23/2025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8112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LimeGradient_Wave_11in_forppt.jpg">
            <a:extLst>
              <a:ext uri="{FF2B5EF4-FFF2-40B4-BE49-F238E27FC236}">
                <a16:creationId xmlns:a16="http://schemas.microsoft.com/office/drawing/2014/main" id="{D9CD59B1-BFC1-49D1-A4DD-1EE16E806D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3000"/>
          <a:stretch/>
        </p:blipFill>
        <p:spPr>
          <a:xfrm>
            <a:off x="1" y="5577840"/>
            <a:ext cx="12191999" cy="1280160"/>
          </a:xfrm>
          <a:prstGeom prst="rect">
            <a:avLst/>
          </a:prstGeom>
        </p:spPr>
      </p:pic>
      <p:sp>
        <p:nvSpPr>
          <p:cNvPr id="4" name="Date Placeholder 3">
            <a:extLst>
              <a:ext uri="{FF2B5EF4-FFF2-40B4-BE49-F238E27FC236}">
                <a16:creationId xmlns:a16="http://schemas.microsoft.com/office/drawing/2014/main" id="{C1B9F78D-F513-4B8F-BE79-B792EA40E50F}"/>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FD1DC7-7DB4-4C4B-9A0A-A4326437E38D}"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t>4/23/2025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85FAEC2-4420-4CB2-8257-CCFCFE4AAE21}"/>
              </a:ext>
            </a:extLst>
          </p:cNvPr>
          <p:cNvSpPr>
            <a:spLocks noGrp="1"/>
          </p:cNvSpPr>
          <p:nvPr>
            <p:ph type="ftr" sz="quarter" idx="11"/>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9AB2051-383C-48E8-8799-9AE99F66191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001000" y="691583"/>
            <a:ext cx="3187576" cy="1277912"/>
          </a:xfrm>
          <a:prstGeom prst="rect">
            <a:avLst/>
          </a:prstGeom>
        </p:spPr>
      </p:pic>
      <p:sp>
        <p:nvSpPr>
          <p:cNvPr id="3" name="Title 1">
            <a:extLst>
              <a:ext uri="{FF2B5EF4-FFF2-40B4-BE49-F238E27FC236}">
                <a16:creationId xmlns:a16="http://schemas.microsoft.com/office/drawing/2014/main" id="{6057D6A8-7AB3-FF2C-EA0F-1A26CBF64D78}"/>
              </a:ext>
            </a:extLst>
          </p:cNvPr>
          <p:cNvSpPr>
            <a:spLocks noGrp="1"/>
          </p:cNvSpPr>
          <p:nvPr>
            <p:ph type="ctrTitle"/>
          </p:nvPr>
        </p:nvSpPr>
        <p:spPr>
          <a:xfrm>
            <a:off x="1216631" y="1901227"/>
            <a:ext cx="9758737" cy="3241141"/>
          </a:xfrm>
        </p:spPr>
        <p:txBody>
          <a:bodyPr anchor="ctr"/>
          <a:lstStyle>
            <a:lvl1pPr algn="ctr">
              <a:defRPr sz="4800" b="0">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210020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9A1B-57AA-4B4F-8080-8283B24E0388}"/>
              </a:ext>
            </a:extLst>
          </p:cNvPr>
          <p:cNvSpPr>
            <a:spLocks noGrp="1"/>
          </p:cNvSpPr>
          <p:nvPr>
            <p:ph type="title"/>
          </p:nvPr>
        </p:nvSpPr>
        <p:spPr>
          <a:xfrm>
            <a:off x="640080" y="511969"/>
            <a:ext cx="10515600" cy="685323"/>
          </a:xfrm>
        </p:spPr>
        <p:txBody>
          <a:bodyPr/>
          <a:lstStyle>
            <a:lvl1pPr>
              <a:defRPr sz="3200">
                <a:solidFill>
                  <a:schemeClr val="tx1">
                    <a:lumMod val="65000"/>
                    <a:lumOff val="35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B046FB9B-13F6-42AF-8540-6E091CB890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817FE-46DD-4D37-8776-9D33B61C710B}"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AD9F148-147D-4FA2-88B9-2ED1C41E705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3C6495-C2C3-402D-96B3-4975E10C8F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778842AA-AE6B-DF87-1F18-B67992C2971B}"/>
              </a:ext>
            </a:extLst>
          </p:cNvPr>
          <p:cNvSpPr>
            <a:spLocks noGrp="1"/>
          </p:cNvSpPr>
          <p:nvPr>
            <p:ph idx="13"/>
          </p:nvPr>
        </p:nvSpPr>
        <p:spPr>
          <a:xfrm>
            <a:off x="701171" y="1612422"/>
            <a:ext cx="10884472" cy="4351338"/>
          </a:xfrm>
        </p:spPr>
        <p:txBody>
          <a:bodyPr/>
          <a:lstStyle>
            <a:lvl1pPr marL="0" indent="0">
              <a:lnSpc>
                <a:spcPts val="2100"/>
              </a:lnSpc>
              <a:spcBef>
                <a:spcPts val="0"/>
              </a:spcBef>
              <a:spcAft>
                <a:spcPts val="1200"/>
              </a:spcAft>
              <a:buNone/>
              <a:defRPr sz="1900" b="1">
                <a:solidFill>
                  <a:schemeClr val="tx1">
                    <a:lumMod val="90000"/>
                    <a:lumOff val="10000"/>
                  </a:schemeClr>
                </a:solidFill>
              </a:defRPr>
            </a:lvl1pPr>
            <a:lvl2pPr marL="0" indent="0">
              <a:lnSpc>
                <a:spcPts val="2100"/>
              </a:lnSpc>
              <a:spcBef>
                <a:spcPts val="0"/>
              </a:spcBef>
              <a:spcAft>
                <a:spcPts val="1200"/>
              </a:spcAft>
              <a:buNone/>
              <a:defRPr sz="1900">
                <a:solidFill>
                  <a:schemeClr val="tx1">
                    <a:lumMod val="90000"/>
                    <a:lumOff val="10000"/>
                  </a:schemeClr>
                </a:solidFill>
              </a:defRPr>
            </a:lvl2pPr>
            <a:lvl3pPr marL="233363" indent="-233363">
              <a:lnSpc>
                <a:spcPts val="2100"/>
              </a:lnSpc>
              <a:spcBef>
                <a:spcPts val="0"/>
              </a:spcBef>
              <a:spcAft>
                <a:spcPts val="1200"/>
              </a:spcAft>
              <a:buClr>
                <a:schemeClr val="accent1"/>
              </a:buClr>
              <a:buFont typeface="Wingdings 3" panose="05040102010807070707" pitchFamily="18" charset="2"/>
              <a:buChar char=""/>
              <a:defRPr sz="1900">
                <a:solidFill>
                  <a:schemeClr val="tx1">
                    <a:lumMod val="90000"/>
                    <a:lumOff val="10000"/>
                  </a:schemeClr>
                </a:solidFill>
              </a:defRPr>
            </a:lvl3pPr>
            <a:lvl4pPr marL="457200" indent="-169863">
              <a:lnSpc>
                <a:spcPts val="2100"/>
              </a:lnSpc>
              <a:spcBef>
                <a:spcPts val="0"/>
              </a:spcBef>
              <a:spcAft>
                <a:spcPts val="1200"/>
              </a:spcAft>
              <a:buFont typeface="Arial" panose="020B0604020202020204" pitchFamily="34" charset="0"/>
              <a:buChar char="•"/>
              <a:defRPr sz="1900">
                <a:solidFill>
                  <a:schemeClr val="tx1">
                    <a:lumMod val="90000"/>
                    <a:lumOff val="10000"/>
                  </a:schemeClr>
                </a:solidFill>
              </a:defRPr>
            </a:lvl4pPr>
            <a:lvl5pPr marL="690563" indent="-228600">
              <a:lnSpc>
                <a:spcPts val="2100"/>
              </a:lnSpc>
              <a:spcBef>
                <a:spcPts val="0"/>
              </a:spcBef>
              <a:spcAft>
                <a:spcPts val="1200"/>
              </a:spcAft>
              <a:buFont typeface="Calibri" panose="020F0502020204030204" pitchFamily="34" charset="0"/>
              <a:buChar char="‒"/>
              <a:defRPr sz="19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5BDF61E6-C985-3C91-D1DF-641CC139B91E}"/>
              </a:ext>
            </a:extLst>
          </p:cNvPr>
          <p:cNvCxnSpPr>
            <a:cxnSpLocks/>
          </p:cNvCxnSpPr>
          <p:nvPr userDrawn="1"/>
        </p:nvCxnSpPr>
        <p:spPr>
          <a:xfrm>
            <a:off x="426720" y="1197292"/>
            <a:ext cx="1133856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AC55A30-F8FC-165B-966C-64D51EADC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238" y="314424"/>
            <a:ext cx="1640406" cy="719367"/>
          </a:xfrm>
          <a:prstGeom prst="rect">
            <a:avLst/>
          </a:prstGeom>
        </p:spPr>
      </p:pic>
    </p:spTree>
    <p:extLst>
      <p:ext uri="{BB962C8B-B14F-4D97-AF65-F5344CB8AC3E}">
        <p14:creationId xmlns:p14="http://schemas.microsoft.com/office/powerpoint/2010/main" val="421181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9A1B-57AA-4B4F-8080-8283B24E0388}"/>
              </a:ext>
            </a:extLst>
          </p:cNvPr>
          <p:cNvSpPr>
            <a:spLocks noGrp="1"/>
          </p:cNvSpPr>
          <p:nvPr>
            <p:ph type="title"/>
          </p:nvPr>
        </p:nvSpPr>
        <p:spPr>
          <a:xfrm>
            <a:off x="640080" y="511969"/>
            <a:ext cx="10515600" cy="685323"/>
          </a:xfrm>
        </p:spPr>
        <p:txBody>
          <a:bodyPr/>
          <a:lstStyle>
            <a:lvl1pPr>
              <a:defRPr sz="3200">
                <a:solidFill>
                  <a:schemeClr val="tx1">
                    <a:lumMod val="65000"/>
                    <a:lumOff val="35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B046FB9B-13F6-42AF-8540-6E091CB890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5C3D78-9509-4FEF-A514-16E4E42351EC}"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AD9F148-147D-4FA2-88B9-2ED1C41E705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3C6495-C2C3-402D-96B3-4975E10C8F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7E94CD2A-869B-E3F9-7862-9DC0EF393D6C}"/>
              </a:ext>
            </a:extLst>
          </p:cNvPr>
          <p:cNvSpPr>
            <a:spLocks noGrp="1"/>
          </p:cNvSpPr>
          <p:nvPr>
            <p:ph idx="13"/>
          </p:nvPr>
        </p:nvSpPr>
        <p:spPr>
          <a:xfrm>
            <a:off x="701171" y="1612422"/>
            <a:ext cx="5145151" cy="4351338"/>
          </a:xfrm>
        </p:spPr>
        <p:txBody>
          <a:bodyPr/>
          <a:lstStyle>
            <a:lvl1pPr marL="0" indent="0">
              <a:lnSpc>
                <a:spcPts val="2100"/>
              </a:lnSpc>
              <a:spcBef>
                <a:spcPts val="0"/>
              </a:spcBef>
              <a:spcAft>
                <a:spcPts val="1200"/>
              </a:spcAft>
              <a:buNone/>
              <a:defRPr sz="1900" b="1">
                <a:solidFill>
                  <a:schemeClr val="tx1">
                    <a:lumMod val="90000"/>
                    <a:lumOff val="10000"/>
                  </a:schemeClr>
                </a:solidFill>
              </a:defRPr>
            </a:lvl1pPr>
            <a:lvl2pPr marL="0" indent="0">
              <a:lnSpc>
                <a:spcPts val="2100"/>
              </a:lnSpc>
              <a:spcBef>
                <a:spcPts val="0"/>
              </a:spcBef>
              <a:spcAft>
                <a:spcPts val="1200"/>
              </a:spcAft>
              <a:buNone/>
              <a:defRPr sz="1900">
                <a:solidFill>
                  <a:schemeClr val="tx1">
                    <a:lumMod val="90000"/>
                    <a:lumOff val="10000"/>
                  </a:schemeClr>
                </a:solidFill>
              </a:defRPr>
            </a:lvl2pPr>
            <a:lvl3pPr marL="233363" indent="-233363">
              <a:lnSpc>
                <a:spcPts val="2100"/>
              </a:lnSpc>
              <a:spcBef>
                <a:spcPts val="0"/>
              </a:spcBef>
              <a:spcAft>
                <a:spcPts val="1200"/>
              </a:spcAft>
              <a:buClr>
                <a:schemeClr val="accent1"/>
              </a:buClr>
              <a:buFont typeface="Wingdings 3" panose="05040102010807070707" pitchFamily="18" charset="2"/>
              <a:buChar char=""/>
              <a:defRPr sz="1900">
                <a:solidFill>
                  <a:schemeClr val="tx1">
                    <a:lumMod val="90000"/>
                    <a:lumOff val="10000"/>
                  </a:schemeClr>
                </a:solidFill>
              </a:defRPr>
            </a:lvl3pPr>
            <a:lvl4pPr marL="457200" indent="-169863">
              <a:lnSpc>
                <a:spcPts val="2100"/>
              </a:lnSpc>
              <a:spcBef>
                <a:spcPts val="0"/>
              </a:spcBef>
              <a:spcAft>
                <a:spcPts val="1200"/>
              </a:spcAft>
              <a:buFont typeface="Arial" panose="020B0604020202020204" pitchFamily="34" charset="0"/>
              <a:buChar char="•"/>
              <a:defRPr sz="1900">
                <a:solidFill>
                  <a:schemeClr val="tx1">
                    <a:lumMod val="90000"/>
                    <a:lumOff val="10000"/>
                  </a:schemeClr>
                </a:solidFill>
              </a:defRPr>
            </a:lvl4pPr>
            <a:lvl5pPr marL="690563" indent="-228600">
              <a:lnSpc>
                <a:spcPts val="2100"/>
              </a:lnSpc>
              <a:spcBef>
                <a:spcPts val="0"/>
              </a:spcBef>
              <a:spcAft>
                <a:spcPts val="1200"/>
              </a:spcAft>
              <a:buFont typeface="Calibri" panose="020F0502020204030204" pitchFamily="34" charset="0"/>
              <a:buChar char="‒"/>
              <a:defRPr sz="19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FFC2D7A-0D63-8EC9-7720-5995CED39DF2}"/>
              </a:ext>
            </a:extLst>
          </p:cNvPr>
          <p:cNvSpPr>
            <a:spLocks noGrp="1"/>
          </p:cNvSpPr>
          <p:nvPr>
            <p:ph idx="14"/>
          </p:nvPr>
        </p:nvSpPr>
        <p:spPr>
          <a:xfrm>
            <a:off x="6345677" y="1612422"/>
            <a:ext cx="5145151" cy="4351338"/>
          </a:xfrm>
        </p:spPr>
        <p:txBody>
          <a:bodyPr/>
          <a:lstStyle>
            <a:lvl1pPr marL="0" indent="0">
              <a:lnSpc>
                <a:spcPts val="2100"/>
              </a:lnSpc>
              <a:spcBef>
                <a:spcPts val="0"/>
              </a:spcBef>
              <a:spcAft>
                <a:spcPts val="1200"/>
              </a:spcAft>
              <a:buNone/>
              <a:defRPr sz="1900" b="1">
                <a:solidFill>
                  <a:schemeClr val="tx1">
                    <a:lumMod val="90000"/>
                    <a:lumOff val="10000"/>
                  </a:schemeClr>
                </a:solidFill>
              </a:defRPr>
            </a:lvl1pPr>
            <a:lvl2pPr marL="0" indent="0">
              <a:lnSpc>
                <a:spcPts val="2100"/>
              </a:lnSpc>
              <a:spcBef>
                <a:spcPts val="0"/>
              </a:spcBef>
              <a:spcAft>
                <a:spcPts val="1200"/>
              </a:spcAft>
              <a:buNone/>
              <a:defRPr sz="1900">
                <a:solidFill>
                  <a:schemeClr val="tx1">
                    <a:lumMod val="90000"/>
                    <a:lumOff val="10000"/>
                  </a:schemeClr>
                </a:solidFill>
              </a:defRPr>
            </a:lvl2pPr>
            <a:lvl3pPr marL="233363" indent="-233363">
              <a:lnSpc>
                <a:spcPts val="2100"/>
              </a:lnSpc>
              <a:spcBef>
                <a:spcPts val="0"/>
              </a:spcBef>
              <a:spcAft>
                <a:spcPts val="1200"/>
              </a:spcAft>
              <a:buClr>
                <a:schemeClr val="accent1"/>
              </a:buClr>
              <a:buFont typeface="Wingdings 3" panose="05040102010807070707" pitchFamily="18" charset="2"/>
              <a:buChar char=""/>
              <a:defRPr sz="1900">
                <a:solidFill>
                  <a:schemeClr val="tx1">
                    <a:lumMod val="90000"/>
                    <a:lumOff val="10000"/>
                  </a:schemeClr>
                </a:solidFill>
              </a:defRPr>
            </a:lvl3pPr>
            <a:lvl4pPr marL="457200" indent="-169863">
              <a:lnSpc>
                <a:spcPts val="2100"/>
              </a:lnSpc>
              <a:spcBef>
                <a:spcPts val="0"/>
              </a:spcBef>
              <a:spcAft>
                <a:spcPts val="1200"/>
              </a:spcAft>
              <a:buFont typeface="Arial" panose="020B0604020202020204" pitchFamily="34" charset="0"/>
              <a:buChar char="•"/>
              <a:defRPr sz="1900">
                <a:solidFill>
                  <a:schemeClr val="tx1">
                    <a:lumMod val="90000"/>
                    <a:lumOff val="10000"/>
                  </a:schemeClr>
                </a:solidFill>
              </a:defRPr>
            </a:lvl4pPr>
            <a:lvl5pPr marL="690563" indent="-228600">
              <a:lnSpc>
                <a:spcPts val="2100"/>
              </a:lnSpc>
              <a:spcBef>
                <a:spcPts val="0"/>
              </a:spcBef>
              <a:spcAft>
                <a:spcPts val="1200"/>
              </a:spcAft>
              <a:buFont typeface="Calibri" panose="020F0502020204030204" pitchFamily="34" charset="0"/>
              <a:buChar char="‒"/>
              <a:defRPr sz="19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6E5A489-D4EF-7655-81BF-D56F7BC10AC9}"/>
              </a:ext>
            </a:extLst>
          </p:cNvPr>
          <p:cNvCxnSpPr>
            <a:cxnSpLocks/>
          </p:cNvCxnSpPr>
          <p:nvPr userDrawn="1"/>
        </p:nvCxnSpPr>
        <p:spPr>
          <a:xfrm>
            <a:off x="426720" y="1197292"/>
            <a:ext cx="1133856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5195831-873A-B98A-7530-BBE010DA7E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238" y="314424"/>
            <a:ext cx="1640406" cy="719367"/>
          </a:xfrm>
          <a:prstGeom prst="rect">
            <a:avLst/>
          </a:prstGeom>
        </p:spPr>
      </p:pic>
    </p:spTree>
    <p:extLst>
      <p:ext uri="{BB962C8B-B14F-4D97-AF65-F5344CB8AC3E}">
        <p14:creationId xmlns:p14="http://schemas.microsoft.com/office/powerpoint/2010/main" val="226053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9A1B-57AA-4B4F-8080-8283B24E0388}"/>
              </a:ext>
            </a:extLst>
          </p:cNvPr>
          <p:cNvSpPr>
            <a:spLocks noGrp="1"/>
          </p:cNvSpPr>
          <p:nvPr>
            <p:ph type="title"/>
          </p:nvPr>
        </p:nvSpPr>
        <p:spPr>
          <a:xfrm>
            <a:off x="640080" y="511969"/>
            <a:ext cx="10515600" cy="685323"/>
          </a:xfrm>
        </p:spPr>
        <p:txBody>
          <a:bodyPr/>
          <a:lstStyle>
            <a:lvl1pPr>
              <a:defRPr sz="3200">
                <a:solidFill>
                  <a:schemeClr val="tx1">
                    <a:lumMod val="65000"/>
                    <a:lumOff val="35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B046FB9B-13F6-42AF-8540-6E091CB890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98B991-7061-497F-8999-AF8B1ED95916}"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AD9F148-147D-4FA2-88B9-2ED1C41E705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3C6495-C2C3-402D-96B3-4975E10C8F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778842AA-AE6B-DF87-1F18-B67992C2971B}"/>
              </a:ext>
            </a:extLst>
          </p:cNvPr>
          <p:cNvSpPr>
            <a:spLocks noGrp="1"/>
          </p:cNvSpPr>
          <p:nvPr>
            <p:ph idx="13"/>
          </p:nvPr>
        </p:nvSpPr>
        <p:spPr>
          <a:xfrm>
            <a:off x="701171" y="1612422"/>
            <a:ext cx="10884472" cy="4351338"/>
          </a:xfrm>
        </p:spPr>
        <p:txBody>
          <a:bodyPr/>
          <a:lstStyle>
            <a:lvl1pPr marL="0" indent="0">
              <a:lnSpc>
                <a:spcPts val="2100"/>
              </a:lnSpc>
              <a:spcBef>
                <a:spcPts val="0"/>
              </a:spcBef>
              <a:spcAft>
                <a:spcPts val="1200"/>
              </a:spcAft>
              <a:buNone/>
              <a:defRPr sz="1900" b="1">
                <a:solidFill>
                  <a:schemeClr val="tx1">
                    <a:lumMod val="90000"/>
                    <a:lumOff val="10000"/>
                  </a:schemeClr>
                </a:solidFill>
              </a:defRPr>
            </a:lvl1pPr>
            <a:lvl2pPr marL="0" indent="0">
              <a:lnSpc>
                <a:spcPts val="2100"/>
              </a:lnSpc>
              <a:spcBef>
                <a:spcPts val="0"/>
              </a:spcBef>
              <a:spcAft>
                <a:spcPts val="1200"/>
              </a:spcAft>
              <a:buNone/>
              <a:defRPr sz="1900">
                <a:solidFill>
                  <a:schemeClr val="tx1">
                    <a:lumMod val="90000"/>
                    <a:lumOff val="10000"/>
                  </a:schemeClr>
                </a:solidFill>
              </a:defRPr>
            </a:lvl2pPr>
            <a:lvl3pPr marL="233363" indent="-233363">
              <a:lnSpc>
                <a:spcPts val="2100"/>
              </a:lnSpc>
              <a:spcBef>
                <a:spcPts val="0"/>
              </a:spcBef>
              <a:spcAft>
                <a:spcPts val="1200"/>
              </a:spcAft>
              <a:buClr>
                <a:schemeClr val="accent1"/>
              </a:buClr>
              <a:buFont typeface="Wingdings 3" panose="05040102010807070707" pitchFamily="18" charset="2"/>
              <a:buChar char=""/>
              <a:defRPr sz="1900">
                <a:solidFill>
                  <a:schemeClr val="tx1">
                    <a:lumMod val="90000"/>
                    <a:lumOff val="10000"/>
                  </a:schemeClr>
                </a:solidFill>
              </a:defRPr>
            </a:lvl3pPr>
            <a:lvl4pPr marL="457200" indent="-169863">
              <a:lnSpc>
                <a:spcPts val="2100"/>
              </a:lnSpc>
              <a:spcBef>
                <a:spcPts val="0"/>
              </a:spcBef>
              <a:spcAft>
                <a:spcPts val="1200"/>
              </a:spcAft>
              <a:buFont typeface="Arial" panose="020B0604020202020204" pitchFamily="34" charset="0"/>
              <a:buChar char="•"/>
              <a:defRPr sz="1900">
                <a:solidFill>
                  <a:schemeClr val="tx1">
                    <a:lumMod val="90000"/>
                    <a:lumOff val="10000"/>
                  </a:schemeClr>
                </a:solidFill>
              </a:defRPr>
            </a:lvl4pPr>
            <a:lvl5pPr marL="690563" indent="-228600">
              <a:lnSpc>
                <a:spcPts val="2100"/>
              </a:lnSpc>
              <a:spcBef>
                <a:spcPts val="0"/>
              </a:spcBef>
              <a:spcAft>
                <a:spcPts val="1200"/>
              </a:spcAft>
              <a:buFont typeface="Calibri" panose="020F0502020204030204" pitchFamily="34" charset="0"/>
              <a:buChar char="‒"/>
              <a:defRPr sz="19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black background with white text&#10;&#10;Description automatically generated">
            <a:extLst>
              <a:ext uri="{FF2B5EF4-FFF2-40B4-BE49-F238E27FC236}">
                <a16:creationId xmlns:a16="http://schemas.microsoft.com/office/drawing/2014/main" id="{D7387B59-7B6B-DAE5-6246-9667CF7101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1941" y="328021"/>
            <a:ext cx="2271903" cy="910815"/>
          </a:xfrm>
          <a:prstGeom prst="rect">
            <a:avLst/>
          </a:prstGeom>
        </p:spPr>
      </p:pic>
      <p:cxnSp>
        <p:nvCxnSpPr>
          <p:cNvPr id="14" name="Straight Connector 13">
            <a:extLst>
              <a:ext uri="{FF2B5EF4-FFF2-40B4-BE49-F238E27FC236}">
                <a16:creationId xmlns:a16="http://schemas.microsoft.com/office/drawing/2014/main" id="{C38C0939-C2DA-8C89-1CD2-9FEE169A8410}"/>
              </a:ext>
            </a:extLst>
          </p:cNvPr>
          <p:cNvCxnSpPr>
            <a:cxnSpLocks/>
          </p:cNvCxnSpPr>
          <p:nvPr userDrawn="1"/>
        </p:nvCxnSpPr>
        <p:spPr>
          <a:xfrm>
            <a:off x="426720" y="1197292"/>
            <a:ext cx="915522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50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9A1B-57AA-4B4F-8080-8283B24E0388}"/>
              </a:ext>
            </a:extLst>
          </p:cNvPr>
          <p:cNvSpPr>
            <a:spLocks noGrp="1"/>
          </p:cNvSpPr>
          <p:nvPr>
            <p:ph type="title"/>
          </p:nvPr>
        </p:nvSpPr>
        <p:spPr>
          <a:xfrm>
            <a:off x="640080" y="511969"/>
            <a:ext cx="10515600" cy="685323"/>
          </a:xfrm>
        </p:spPr>
        <p:txBody>
          <a:bodyPr/>
          <a:lstStyle>
            <a:lvl1pPr>
              <a:defRPr sz="3200">
                <a:solidFill>
                  <a:schemeClr val="tx1">
                    <a:lumMod val="65000"/>
                    <a:lumOff val="35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B046FB9B-13F6-42AF-8540-6E091CB890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CE844-379A-41AD-BD0D-23A10F060C18}"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AD9F148-147D-4FA2-88B9-2ED1C41E705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3C6495-C2C3-402D-96B3-4975E10C8F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7E94CD2A-869B-E3F9-7862-9DC0EF393D6C}"/>
              </a:ext>
            </a:extLst>
          </p:cNvPr>
          <p:cNvSpPr>
            <a:spLocks noGrp="1"/>
          </p:cNvSpPr>
          <p:nvPr>
            <p:ph idx="13"/>
          </p:nvPr>
        </p:nvSpPr>
        <p:spPr>
          <a:xfrm>
            <a:off x="701171" y="1612422"/>
            <a:ext cx="5145151" cy="4351338"/>
          </a:xfrm>
        </p:spPr>
        <p:txBody>
          <a:bodyPr/>
          <a:lstStyle>
            <a:lvl1pPr marL="0" indent="0">
              <a:lnSpc>
                <a:spcPts val="2100"/>
              </a:lnSpc>
              <a:spcBef>
                <a:spcPts val="0"/>
              </a:spcBef>
              <a:spcAft>
                <a:spcPts val="1200"/>
              </a:spcAft>
              <a:buNone/>
              <a:defRPr sz="1900" b="1">
                <a:solidFill>
                  <a:schemeClr val="tx1">
                    <a:lumMod val="90000"/>
                    <a:lumOff val="10000"/>
                  </a:schemeClr>
                </a:solidFill>
              </a:defRPr>
            </a:lvl1pPr>
            <a:lvl2pPr marL="0" indent="0">
              <a:lnSpc>
                <a:spcPts val="2100"/>
              </a:lnSpc>
              <a:spcBef>
                <a:spcPts val="0"/>
              </a:spcBef>
              <a:spcAft>
                <a:spcPts val="1200"/>
              </a:spcAft>
              <a:buNone/>
              <a:defRPr sz="1900">
                <a:solidFill>
                  <a:schemeClr val="tx1">
                    <a:lumMod val="90000"/>
                    <a:lumOff val="10000"/>
                  </a:schemeClr>
                </a:solidFill>
              </a:defRPr>
            </a:lvl2pPr>
            <a:lvl3pPr marL="233363" indent="-233363">
              <a:lnSpc>
                <a:spcPts val="2100"/>
              </a:lnSpc>
              <a:spcBef>
                <a:spcPts val="0"/>
              </a:spcBef>
              <a:spcAft>
                <a:spcPts val="1200"/>
              </a:spcAft>
              <a:buClr>
                <a:schemeClr val="accent1"/>
              </a:buClr>
              <a:buFont typeface="Wingdings 3" panose="05040102010807070707" pitchFamily="18" charset="2"/>
              <a:buChar char=""/>
              <a:defRPr sz="1900">
                <a:solidFill>
                  <a:schemeClr val="tx1">
                    <a:lumMod val="90000"/>
                    <a:lumOff val="10000"/>
                  </a:schemeClr>
                </a:solidFill>
              </a:defRPr>
            </a:lvl3pPr>
            <a:lvl4pPr marL="457200" indent="-169863">
              <a:lnSpc>
                <a:spcPts val="2100"/>
              </a:lnSpc>
              <a:spcBef>
                <a:spcPts val="0"/>
              </a:spcBef>
              <a:spcAft>
                <a:spcPts val="1200"/>
              </a:spcAft>
              <a:buFont typeface="Arial" panose="020B0604020202020204" pitchFamily="34" charset="0"/>
              <a:buChar char="•"/>
              <a:defRPr sz="1900">
                <a:solidFill>
                  <a:schemeClr val="tx1">
                    <a:lumMod val="90000"/>
                    <a:lumOff val="10000"/>
                  </a:schemeClr>
                </a:solidFill>
              </a:defRPr>
            </a:lvl4pPr>
            <a:lvl5pPr marL="690563" indent="-228600">
              <a:lnSpc>
                <a:spcPts val="2100"/>
              </a:lnSpc>
              <a:spcBef>
                <a:spcPts val="0"/>
              </a:spcBef>
              <a:spcAft>
                <a:spcPts val="1200"/>
              </a:spcAft>
              <a:buFont typeface="Calibri" panose="020F0502020204030204" pitchFamily="34" charset="0"/>
              <a:buChar char="‒"/>
              <a:defRPr sz="19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FFC2D7A-0D63-8EC9-7720-5995CED39DF2}"/>
              </a:ext>
            </a:extLst>
          </p:cNvPr>
          <p:cNvSpPr>
            <a:spLocks noGrp="1"/>
          </p:cNvSpPr>
          <p:nvPr>
            <p:ph idx="14"/>
          </p:nvPr>
        </p:nvSpPr>
        <p:spPr>
          <a:xfrm>
            <a:off x="6345677" y="1612422"/>
            <a:ext cx="5145151" cy="4351338"/>
          </a:xfrm>
        </p:spPr>
        <p:txBody>
          <a:bodyPr/>
          <a:lstStyle>
            <a:lvl1pPr marL="0" indent="0">
              <a:lnSpc>
                <a:spcPts val="2100"/>
              </a:lnSpc>
              <a:spcBef>
                <a:spcPts val="0"/>
              </a:spcBef>
              <a:spcAft>
                <a:spcPts val="1200"/>
              </a:spcAft>
              <a:buNone/>
              <a:defRPr sz="1900" b="1">
                <a:solidFill>
                  <a:schemeClr val="tx1">
                    <a:lumMod val="90000"/>
                    <a:lumOff val="10000"/>
                  </a:schemeClr>
                </a:solidFill>
              </a:defRPr>
            </a:lvl1pPr>
            <a:lvl2pPr marL="0" indent="0">
              <a:lnSpc>
                <a:spcPts val="2100"/>
              </a:lnSpc>
              <a:spcBef>
                <a:spcPts val="0"/>
              </a:spcBef>
              <a:spcAft>
                <a:spcPts val="1200"/>
              </a:spcAft>
              <a:buNone/>
              <a:defRPr sz="1900">
                <a:solidFill>
                  <a:schemeClr val="tx1">
                    <a:lumMod val="90000"/>
                    <a:lumOff val="10000"/>
                  </a:schemeClr>
                </a:solidFill>
              </a:defRPr>
            </a:lvl2pPr>
            <a:lvl3pPr marL="233363" indent="-233363">
              <a:lnSpc>
                <a:spcPts val="2100"/>
              </a:lnSpc>
              <a:spcBef>
                <a:spcPts val="0"/>
              </a:spcBef>
              <a:spcAft>
                <a:spcPts val="1200"/>
              </a:spcAft>
              <a:buClr>
                <a:schemeClr val="accent1"/>
              </a:buClr>
              <a:buFont typeface="Wingdings 3" panose="05040102010807070707" pitchFamily="18" charset="2"/>
              <a:buChar char=""/>
              <a:defRPr sz="1900">
                <a:solidFill>
                  <a:schemeClr val="tx1">
                    <a:lumMod val="90000"/>
                    <a:lumOff val="10000"/>
                  </a:schemeClr>
                </a:solidFill>
              </a:defRPr>
            </a:lvl3pPr>
            <a:lvl4pPr marL="457200" indent="-169863">
              <a:lnSpc>
                <a:spcPts val="2100"/>
              </a:lnSpc>
              <a:spcBef>
                <a:spcPts val="0"/>
              </a:spcBef>
              <a:spcAft>
                <a:spcPts val="1200"/>
              </a:spcAft>
              <a:buFont typeface="Arial" panose="020B0604020202020204" pitchFamily="34" charset="0"/>
              <a:buChar char="•"/>
              <a:defRPr sz="1900">
                <a:solidFill>
                  <a:schemeClr val="tx1">
                    <a:lumMod val="90000"/>
                    <a:lumOff val="10000"/>
                  </a:schemeClr>
                </a:solidFill>
              </a:defRPr>
            </a:lvl4pPr>
            <a:lvl5pPr marL="690563" indent="-228600">
              <a:lnSpc>
                <a:spcPts val="2100"/>
              </a:lnSpc>
              <a:spcBef>
                <a:spcPts val="0"/>
              </a:spcBef>
              <a:spcAft>
                <a:spcPts val="1200"/>
              </a:spcAft>
              <a:buFont typeface="Calibri" panose="020F0502020204030204" pitchFamily="34" charset="0"/>
              <a:buChar char="‒"/>
              <a:defRPr sz="19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ack background with white text&#10;&#10;Description automatically generated">
            <a:extLst>
              <a:ext uri="{FF2B5EF4-FFF2-40B4-BE49-F238E27FC236}">
                <a16:creationId xmlns:a16="http://schemas.microsoft.com/office/drawing/2014/main" id="{204AA035-DA11-08DD-0BD2-3775C582E1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1941" y="328021"/>
            <a:ext cx="2271903" cy="910815"/>
          </a:xfrm>
          <a:prstGeom prst="rect">
            <a:avLst/>
          </a:prstGeom>
        </p:spPr>
      </p:pic>
      <p:cxnSp>
        <p:nvCxnSpPr>
          <p:cNvPr id="7" name="Straight Connector 6">
            <a:extLst>
              <a:ext uri="{FF2B5EF4-FFF2-40B4-BE49-F238E27FC236}">
                <a16:creationId xmlns:a16="http://schemas.microsoft.com/office/drawing/2014/main" id="{57A34962-3C2A-35ED-3E19-5754AEDA916D}"/>
              </a:ext>
            </a:extLst>
          </p:cNvPr>
          <p:cNvCxnSpPr>
            <a:cxnSpLocks/>
          </p:cNvCxnSpPr>
          <p:nvPr userDrawn="1"/>
        </p:nvCxnSpPr>
        <p:spPr>
          <a:xfrm>
            <a:off x="426720" y="1197292"/>
            <a:ext cx="915522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09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graphics no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9A1B-57AA-4B4F-8080-8283B24E0388}"/>
              </a:ext>
            </a:extLst>
          </p:cNvPr>
          <p:cNvSpPr>
            <a:spLocks noGrp="1"/>
          </p:cNvSpPr>
          <p:nvPr>
            <p:ph type="title"/>
          </p:nvPr>
        </p:nvSpPr>
        <p:spPr>
          <a:xfrm>
            <a:off x="640080" y="511969"/>
            <a:ext cx="10515600" cy="685323"/>
          </a:xfrm>
        </p:spPr>
        <p:txBody>
          <a:bodyPr/>
          <a:lstStyle>
            <a:lvl1pPr>
              <a:defRPr sz="3200">
                <a:solidFill>
                  <a:schemeClr val="tx1">
                    <a:lumMod val="65000"/>
                    <a:lumOff val="35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B046FB9B-13F6-42AF-8540-6E091CB890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6B201D-6B87-468D-9C8C-2B2F823F9B7D}"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AD9F148-147D-4FA2-88B9-2ED1C41E705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3C6495-C2C3-402D-96B3-4975E10C8F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857452BF-69C6-4CA3-92DC-24CD40454794}"/>
              </a:ext>
            </a:extLst>
          </p:cNvPr>
          <p:cNvCxnSpPr>
            <a:cxnSpLocks/>
          </p:cNvCxnSpPr>
          <p:nvPr userDrawn="1"/>
        </p:nvCxnSpPr>
        <p:spPr>
          <a:xfrm flipV="1">
            <a:off x="381000" y="1143001"/>
            <a:ext cx="11396644" cy="317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74F5783-2546-40F8-A75A-D498638937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238" y="314424"/>
            <a:ext cx="1640406" cy="719367"/>
          </a:xfrm>
          <a:prstGeom prst="rect">
            <a:avLst/>
          </a:prstGeom>
        </p:spPr>
      </p:pic>
    </p:spTree>
    <p:extLst>
      <p:ext uri="{BB962C8B-B14F-4D97-AF65-F5344CB8AC3E}">
        <p14:creationId xmlns:p14="http://schemas.microsoft.com/office/powerpoint/2010/main" val="280395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graphics no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9A1B-57AA-4B4F-8080-8283B24E0388}"/>
              </a:ext>
            </a:extLst>
          </p:cNvPr>
          <p:cNvSpPr>
            <a:spLocks noGrp="1"/>
          </p:cNvSpPr>
          <p:nvPr>
            <p:ph type="title"/>
          </p:nvPr>
        </p:nvSpPr>
        <p:spPr>
          <a:xfrm>
            <a:off x="640080" y="511969"/>
            <a:ext cx="10515600" cy="685323"/>
          </a:xfrm>
        </p:spPr>
        <p:txBody>
          <a:bodyPr/>
          <a:lstStyle>
            <a:lvl1pPr>
              <a:defRPr sz="3200">
                <a:solidFill>
                  <a:schemeClr val="tx1">
                    <a:lumMod val="65000"/>
                    <a:lumOff val="35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B046FB9B-13F6-42AF-8540-6E091CB890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F37455-8CDF-4DEF-82D3-27CE3493DA81}"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AD9F148-147D-4FA2-88B9-2ED1C41E705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3C6495-C2C3-402D-96B3-4975E10C8F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3" name="Picture 2" descr="A black background with white text&#10;&#10;Description automatically generated">
            <a:extLst>
              <a:ext uri="{FF2B5EF4-FFF2-40B4-BE49-F238E27FC236}">
                <a16:creationId xmlns:a16="http://schemas.microsoft.com/office/drawing/2014/main" id="{6969A102-A04F-947B-F099-ADD481609A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1941" y="328021"/>
            <a:ext cx="2271903" cy="910815"/>
          </a:xfrm>
          <a:prstGeom prst="rect">
            <a:avLst/>
          </a:prstGeom>
        </p:spPr>
      </p:pic>
      <p:cxnSp>
        <p:nvCxnSpPr>
          <p:cNvPr id="7" name="Straight Connector 6">
            <a:extLst>
              <a:ext uri="{FF2B5EF4-FFF2-40B4-BE49-F238E27FC236}">
                <a16:creationId xmlns:a16="http://schemas.microsoft.com/office/drawing/2014/main" id="{5C31378A-3F63-A6E5-2D63-9FDC7D78EB30}"/>
              </a:ext>
            </a:extLst>
          </p:cNvPr>
          <p:cNvCxnSpPr>
            <a:cxnSpLocks/>
          </p:cNvCxnSpPr>
          <p:nvPr userDrawn="1"/>
        </p:nvCxnSpPr>
        <p:spPr>
          <a:xfrm>
            <a:off x="426720" y="1197292"/>
            <a:ext cx="915522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26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7.jpeg"/><Relationship Id="rId4" Type="http://schemas.openxmlformats.org/officeDocument/2006/relationships/slideLayout" Target="../slideLayouts/slideLayout14.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057D4-E25F-4F49-85DB-7B6872F04A92}"/>
              </a:ext>
            </a:extLst>
          </p:cNvPr>
          <p:cNvSpPr>
            <a:spLocks noGrp="1"/>
          </p:cNvSpPr>
          <p:nvPr>
            <p:ph type="title"/>
          </p:nvPr>
        </p:nvSpPr>
        <p:spPr>
          <a:xfrm>
            <a:off x="640080" y="640080"/>
            <a:ext cx="10515600" cy="1325563"/>
          </a:xfrm>
          <a:prstGeom prst="rect">
            <a:avLst/>
          </a:prstGeom>
        </p:spPr>
        <p:txBody>
          <a:bodyPr vert="horz" lIns="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98C9B418-8778-4AAB-A32A-135461C573C5}"/>
              </a:ext>
            </a:extLst>
          </p:cNvPr>
          <p:cNvSpPr>
            <a:spLocks noGrp="1"/>
          </p:cNvSpPr>
          <p:nvPr>
            <p:ph type="body" idx="1"/>
          </p:nvPr>
        </p:nvSpPr>
        <p:spPr>
          <a:xfrm>
            <a:off x="640080" y="1645920"/>
            <a:ext cx="10515600" cy="4351338"/>
          </a:xfrm>
          <a:prstGeom prst="rect">
            <a:avLst/>
          </a:prstGeom>
        </p:spPr>
        <p:txBody>
          <a:bodyPr vert="horz" lIns="0" tIns="45720" rIns="91440" bIns="45720" rtlCol="0">
            <a:noAutofit/>
          </a:bodyPr>
          <a:lstStyle/>
          <a:p>
            <a:pPr marL="0" marR="0" lvl="0" indent="0" algn="l" defTabSz="914400" rtl="0" eaLnBrk="1" fontAlgn="auto" latinLnBrk="0" hangingPunct="1">
              <a:lnSpc>
                <a:spcPct val="100000"/>
              </a:lnSpc>
              <a:spcBef>
                <a:spcPts val="0"/>
              </a:spcBef>
              <a:spcAft>
                <a:spcPts val="1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Click to edit Master text styles</a:t>
            </a:r>
          </a:p>
          <a:p>
            <a:pPr marL="0" marR="0" lvl="1" indent="0" algn="l" defTabSz="914400" rtl="0" eaLnBrk="1" fontAlgn="auto" latinLnBrk="0" hangingPunct="1">
              <a:lnSpc>
                <a:spcPct val="100000"/>
              </a:lnSpc>
              <a:spcBef>
                <a:spcPts val="0"/>
              </a:spcBef>
              <a:spcAft>
                <a:spcPts val="1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Second level</a:t>
            </a:r>
          </a:p>
          <a:p>
            <a:pPr marL="457200" marR="0" lvl="2" indent="-18288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Third level</a:t>
            </a:r>
          </a:p>
          <a:p>
            <a:pPr marL="914400" marR="0" lvl="3" indent="-2286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Fourth level</a:t>
            </a:r>
          </a:p>
          <a:p>
            <a:pPr marL="1371600" marR="0" lvl="4" indent="-2286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a:extLst>
              <a:ext uri="{FF2B5EF4-FFF2-40B4-BE49-F238E27FC236}">
                <a16:creationId xmlns:a16="http://schemas.microsoft.com/office/drawing/2014/main" id="{1B8C10F6-8F14-4525-9FEF-BDFBD196DE75}"/>
              </a:ext>
              <a:ext uri="{C183D7F6-B498-43B3-948B-1728B52AA6E4}">
                <adec:decorative xmlns:adec="http://schemas.microsoft.com/office/drawing/2017/decorative" val="1"/>
              </a:ext>
            </a:extLst>
          </p:cNvPr>
          <p:cNvSpPr>
            <a:spLocks noGrp="1"/>
          </p:cNvSpPr>
          <p:nvPr>
            <p:ph type="dt" sz="half" idx="2"/>
          </p:nvPr>
        </p:nvSpPr>
        <p:spPr>
          <a:xfrm>
            <a:off x="4432424" y="6356350"/>
            <a:ext cx="2743200" cy="365125"/>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39BFBF-86DD-46C6-BCF8-6953ABD2A23B}"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BA9E0C4-C76F-48C6-9692-7B48383FF1A8}"/>
              </a:ext>
              <a:ext uri="{C183D7F6-B498-43B3-948B-1728B52AA6E4}">
                <adec:decorative xmlns:adec="http://schemas.microsoft.com/office/drawing/2017/decorative" val="1"/>
              </a:ext>
            </a:extLst>
          </p:cNvPr>
          <p:cNvSpPr>
            <a:spLocks noGrp="1"/>
          </p:cNvSpPr>
          <p:nvPr>
            <p:ph type="ftr" sz="quarter" idx="3"/>
          </p:nvPr>
        </p:nvSpPr>
        <p:spPr>
          <a:xfrm>
            <a:off x="640080" y="6356350"/>
            <a:ext cx="4114800" cy="365125"/>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5420C04-912C-4C94-951D-FEDFDB4D959C}"/>
              </a:ext>
              <a:ext uri="{C183D7F6-B498-43B3-948B-1728B52AA6E4}">
                <adec:decorative xmlns:adec="http://schemas.microsoft.com/office/drawing/2017/decorative" val="1"/>
              </a:ext>
            </a:extLst>
          </p:cNvPr>
          <p:cNvSpPr>
            <a:spLocks noGrp="1"/>
          </p:cNvSpPr>
          <p:nvPr>
            <p:ph type="sldNum" sz="quarter" idx="4"/>
          </p:nvPr>
        </p:nvSpPr>
        <p:spPr>
          <a:xfrm>
            <a:off x="9110644" y="6356350"/>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5CEE4B-6D1F-4BB7-9580-9F1FD9723A2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678555"/>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Lst>
  <p:hf hdr="0"/>
  <p:txStyles>
    <p:titleStyle>
      <a:lvl1pPr algn="l" defTabSz="914400" rtl="0" eaLnBrk="1" latinLnBrk="0" hangingPunct="1">
        <a:lnSpc>
          <a:spcPct val="90000"/>
        </a:lnSpc>
        <a:spcBef>
          <a:spcPct val="0"/>
        </a:spcBef>
        <a:buNone/>
        <a:defRPr sz="3600" b="1" kern="1200">
          <a:solidFill>
            <a:schemeClr val="bg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LimeGradient_Wave_11in_forppt.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611092"/>
            <a:ext cx="12192000" cy="1246909"/>
          </a:xfrm>
          <a:prstGeom prst="rect">
            <a:avLst/>
          </a:prstGeom>
        </p:spPr>
      </p:pic>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9201" y="278067"/>
            <a:ext cx="2567049" cy="844296"/>
          </a:xfrm>
          <a:prstGeom prst="rect">
            <a:avLst/>
          </a:prstGeom>
        </p:spPr>
      </p:pic>
    </p:spTree>
    <p:extLst>
      <p:ext uri="{BB962C8B-B14F-4D97-AF65-F5344CB8AC3E}">
        <p14:creationId xmlns:p14="http://schemas.microsoft.com/office/powerpoint/2010/main" val="1769733150"/>
      </p:ext>
    </p:extLst>
  </p:cSld>
  <p:clrMap bg1="lt1" tx1="dk1" bg2="lt2" tx2="dk2" accent1="accent1" accent2="accent2" accent3="accent3" accent4="accent4" accent5="accent5" accent6="accent6" hlink="hlink" folHlink="folHlink"/>
  <p:sldLayoutIdLst>
    <p:sldLayoutId id="2147483652" r:id="rId1"/>
    <p:sldLayoutId id="2147483728" r:id="rId2"/>
    <p:sldLayoutId id="2147483710" r:id="rId3"/>
    <p:sldLayoutId id="2147483713" r:id="rId4"/>
    <p:sldLayoutId id="2147483718" r:id="rId5"/>
    <p:sldLayoutId id="2147483722" r:id="rId6"/>
    <p:sldLayoutId id="2147483723" r:id="rId7"/>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LimeGradient_Wave_11in_forppt.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611092"/>
            <a:ext cx="12192000" cy="1246909"/>
          </a:xfrm>
          <a:prstGeom prst="rect">
            <a:avLst/>
          </a:prstGeom>
        </p:spPr>
      </p:pic>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839201" y="278067"/>
            <a:ext cx="2567049" cy="844296"/>
          </a:xfrm>
          <a:prstGeom prst="rect">
            <a:avLst/>
          </a:prstGeom>
        </p:spPr>
      </p:pic>
    </p:spTree>
    <p:extLst>
      <p:ext uri="{BB962C8B-B14F-4D97-AF65-F5344CB8AC3E}">
        <p14:creationId xmlns:p14="http://schemas.microsoft.com/office/powerpoint/2010/main" val="714057710"/>
      </p:ext>
    </p:extLst>
  </p:cSld>
  <p:clrMap bg1="lt1" tx1="dk1" bg2="lt2" tx2="dk2" accent1="accent1" accent2="accent2" accent3="accent3" accent4="accent4" accent5="accent5" accent6="accent6" hlink="hlink" folHlink="folHlink"/>
  <p:sldLayoutIdLst>
    <p:sldLayoutId id="2147483761" r:id="rId1"/>
    <p:sldLayoutId id="2147483926" r:id="rId2"/>
    <p:sldLayoutId id="2147483928" r:id="rId3"/>
    <p:sldLayoutId id="2147483929" r:id="rId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LimeGradient_Wave_11in_forpp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611094"/>
            <a:ext cx="12192000" cy="1246909"/>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31202" y="304800"/>
            <a:ext cx="3244137" cy="858742"/>
          </a:xfrm>
          <a:prstGeom prst="rect">
            <a:avLst/>
          </a:prstGeom>
        </p:spPr>
      </p:pic>
    </p:spTree>
    <p:extLst>
      <p:ext uri="{BB962C8B-B14F-4D97-AF65-F5344CB8AC3E}">
        <p14:creationId xmlns:p14="http://schemas.microsoft.com/office/powerpoint/2010/main" val="209635711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4" r:id="rId3"/>
  </p:sldLayoutIdLst>
  <p:hf hd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B4D_5556AF9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AD2_1FA9C40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AD3_15530D0C.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AF6_AFC7BA5F.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so.entrykeyid.com/as/authorization.oauth2?response_type=code&amp;client_id=27ed0351-1e07-438f-a349-2f7198b1e9cc&amp;scope=openid%20profile&amp;state=mtZiIwRvqxjg7Ac5IkxlxPMpgycci96EjhH6R5pOKyc%3D&amp;redirect_uri=https://provider.arhealthwellness.com/careconnect/login/oauth2/code/pingcloud&amp;code_challenge_method=S256&amp;nonce=wOtWUDbosjlfrNJQB2g6EaEoaFzrJBbj4q900joGT_Q&amp;code_challenge=WSX5DECzPq3tFx_4AkWLyVHjDvXF7BpTs3wsKFevB4A&amp;app_origin=https://provider.arhealthwellness.com/careconnect/login/oauth2/code/pingcloud&amp;brand=arhealthwellnes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A7A_1904715C.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C2_F8AC8D2E.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BE_75BA22C0.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sso.entrykeyid.com/as/authorization.oauth2?response_type=code&amp;client_id=27ed0351-1e07-438f-a349-2f7198b1e9cc&amp;scope=openid%20profile&amp;state=mtZiIwRvqxjg7Ac5IkxlxPMpgycci96EjhH6R5pOKyc%3D&amp;redirect_uri=https://provider.arhealthwellness.com/careconnect/login/oauth2/code/pingcloud&amp;code_challenge_method=S256&amp;nonce=wOtWUDbosjlfrNJQB2g6EaEoaFzrJBbj4q900joGT_Q&amp;code_challenge=WSX5DECzPq3tFx_4AkWLyVHjDvXF7BpTs3wsKFevB4A&amp;app_origin=https://provider.arhealthwellness.com/careconnect/login/oauth2/code/pingcloud&amp;brand=arhealthwellnes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C0_DECC2377.xm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AE9_22AA1E41.xm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AD6_D4E4D134.xm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microsoft.com/office/2018/10/relationships/comments" Target="../comments/modernComment_AE6_104C5C5E.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B03_319F1395.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B44_7615ADD5.xm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customXml" Target="../ink/ink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40_E370C978.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arhealthwellness.com/providers/resources.html" TargetMode="Externa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microsoft.com/office/2018/10/relationships/comments" Target="../comments/modernComment_AF4_D4E17CB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1A_361A8CE4.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microsoft.com/office/2018/10/relationships/comments" Target="../comments/modernComment_108_83B346CB.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109_D7D56A5E.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18/10/relationships/comments" Target="../comments/modernComment_10A_8EEF5425.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18/10/relationships/comments" Target="../comments/modernComment_10B_57E2DE49.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microsoft.com/office/2018/10/relationships/comments" Target="../comments/modernComment_10C_2592E7F8.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mailto:Providers@ARHealthWellness.com"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mailto:ArkansasContracting@centene.com"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hyperlink" Target="mailto:arkcredentialing@centene.com"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hyperlink" Target="mailto:Providers@ARHealthWellness.com"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18/10/relationships/comments" Target="../comments/modernComment_A86_13780783.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availity.com/documents/learning/LP_AP_GetStarted/index.html#/" TargetMode="External"/><Relationship Id="rId2" Type="http://schemas.microsoft.com/office/2018/10/relationships/comments" Target="../comments/modernComment_B4C_6070615B.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498B7A-0336-C674-499C-074051FF9B84}"/>
              </a:ext>
            </a:extLst>
          </p:cNvPr>
          <p:cNvSpPr>
            <a:spLocks noGrp="1"/>
          </p:cNvSpPr>
          <p:nvPr>
            <p:ph type="ctrTitle"/>
          </p:nvPr>
        </p:nvSpPr>
        <p:spPr>
          <a:xfrm>
            <a:off x="1216631" y="1964601"/>
            <a:ext cx="9758737" cy="3141553"/>
          </a:xfrm>
        </p:spPr>
        <p:txBody>
          <a:bodyPr/>
          <a:lstStyle/>
          <a:p>
            <a:r>
              <a:rPr lang="en-US" sz="4000" dirty="0"/>
              <a:t>2025 First Quarter</a:t>
            </a:r>
            <a:br>
              <a:rPr lang="en-US" dirty="0"/>
            </a:br>
            <a:r>
              <a:rPr lang="en-US" sz="6000" dirty="0"/>
              <a:t>Provider Webinar</a:t>
            </a:r>
            <a:endParaRPr lang="en-US" dirty="0"/>
          </a:p>
        </p:txBody>
      </p:sp>
      <p:pic>
        <p:nvPicPr>
          <p:cNvPr id="3" name="Picture 2" descr="Arkansas health and wellness Logo.">
            <a:extLst>
              <a:ext uri="{FF2B5EF4-FFF2-40B4-BE49-F238E27FC236}">
                <a16:creationId xmlns:a16="http://schemas.microsoft.com/office/drawing/2014/main" id="{D2579695-68ED-23C5-A89D-BBBF1513E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967" y="558729"/>
            <a:ext cx="3276922" cy="1405872"/>
          </a:xfrm>
          <a:prstGeom prst="rect">
            <a:avLst/>
          </a:prstGeom>
        </p:spPr>
      </p:pic>
    </p:spTree>
    <p:extLst>
      <p:ext uri="{BB962C8B-B14F-4D97-AF65-F5344CB8AC3E}">
        <p14:creationId xmlns:p14="http://schemas.microsoft.com/office/powerpoint/2010/main" val="18435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ED75-5252-DFAB-54CD-895849BD6633}"/>
              </a:ext>
            </a:extLst>
          </p:cNvPr>
          <p:cNvSpPr>
            <a:spLocks noGrp="1"/>
          </p:cNvSpPr>
          <p:nvPr>
            <p:ph type="title"/>
          </p:nvPr>
        </p:nvSpPr>
        <p:spPr>
          <a:xfrm>
            <a:off x="640080" y="511969"/>
            <a:ext cx="5290820" cy="685323"/>
          </a:xfrm>
        </p:spPr>
        <p:txBody>
          <a:bodyPr/>
          <a:lstStyle/>
          <a:p>
            <a:r>
              <a:rPr lang="en-US" dirty="0"/>
              <a:t>Availity Essentials (3 of 3)</a:t>
            </a:r>
          </a:p>
        </p:txBody>
      </p:sp>
      <p:sp>
        <p:nvSpPr>
          <p:cNvPr id="8" name="Content Placeholder 7">
            <a:extLst>
              <a:ext uri="{FF2B5EF4-FFF2-40B4-BE49-F238E27FC236}">
                <a16:creationId xmlns:a16="http://schemas.microsoft.com/office/drawing/2014/main" id="{E31033DD-EEA4-6CAB-4DAF-BE5E9F1E2C91}"/>
              </a:ext>
            </a:extLst>
          </p:cNvPr>
          <p:cNvSpPr>
            <a:spLocks noGrp="1"/>
          </p:cNvSpPr>
          <p:nvPr>
            <p:ph idx="13"/>
          </p:nvPr>
        </p:nvSpPr>
        <p:spPr>
          <a:xfrm>
            <a:off x="701171" y="1612422"/>
            <a:ext cx="10216211" cy="2716510"/>
          </a:xfrm>
        </p:spPr>
        <p:txBody>
          <a:bodyPr/>
          <a:lstStyle/>
          <a:p>
            <a:pPr lvl="1"/>
            <a:r>
              <a:rPr lang="en-US" dirty="0"/>
              <a:t>Join one of our upcoming free webinars, Availity Essentials Overview for Arkansas Total Care, to learn additional tips for streamlining your workflow. We’ll show you how to verify eligibility and benefits, submit claims, check claim status, submit authorizations, and more.</a:t>
            </a:r>
          </a:p>
          <a:p>
            <a:pPr lvl="1"/>
            <a:r>
              <a:rPr lang="en-US" dirty="0"/>
              <a:t>We’re excited to welcome you to Availity Essentials, helping you transform the way you impact patient care with Arkansas Total Care. If you need additional assistance with your registration, please call Availity Client Services at 1-800-AVAILITY (1-800-282-4548). Assistance is available Monday through Friday from 7 a.m. to 7 p.m. CT.</a:t>
            </a:r>
          </a:p>
          <a:p>
            <a:pPr lvl="1"/>
            <a:r>
              <a:rPr lang="en-US" dirty="0"/>
              <a:t>For general questions, please reach out to your Arkansas Total Care Provider Relations Representative.</a:t>
            </a:r>
          </a:p>
        </p:txBody>
      </p:sp>
      <p:sp>
        <p:nvSpPr>
          <p:cNvPr id="5" name="Footer Placeholder 4">
            <a:extLst>
              <a:ext uri="{FF2B5EF4-FFF2-40B4-BE49-F238E27FC236}">
                <a16:creationId xmlns:a16="http://schemas.microsoft.com/office/drawing/2014/main" id="{9B5272F7-7637-4725-A70B-88925DED94B5}"/>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B09C6B5B-D89A-C42A-8C9F-F520BD60D990}"/>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2EC3B-7414-49A8-8D7B-2618D0368F87}"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D3AC765-3FE1-B5F6-31B9-173B7D577DBF}"/>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143174440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631" y="1855959"/>
            <a:ext cx="9758737" cy="3042607"/>
          </a:xfrm>
        </p:spPr>
        <p:txBody>
          <a:bodyPr/>
          <a:lstStyle/>
          <a:p>
            <a:r>
              <a:rPr lang="en-US" dirty="0"/>
              <a:t>Appointment Availability &amp; Wait Times</a:t>
            </a:r>
          </a:p>
        </p:txBody>
      </p:sp>
    </p:spTree>
    <p:extLst>
      <p:ext uri="{BB962C8B-B14F-4D97-AF65-F5344CB8AC3E}">
        <p14:creationId xmlns:p14="http://schemas.microsoft.com/office/powerpoint/2010/main" val="53121946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511969"/>
            <a:ext cx="8376920" cy="685323"/>
          </a:xfrm>
        </p:spPr>
        <p:txBody>
          <a:bodyPr/>
          <a:lstStyle/>
          <a:p>
            <a:r>
              <a:rPr lang="en-US" dirty="0"/>
              <a:t>Appointment Availability &amp; Wait Times (1 of 2)</a:t>
            </a:r>
          </a:p>
        </p:txBody>
      </p:sp>
      <p:sp>
        <p:nvSpPr>
          <p:cNvPr id="2" name="Content Placeholder 1">
            <a:extLst>
              <a:ext uri="{C183D7F6-B498-43B3-948B-1728B52AA6E4}">
                <adec:decorative xmlns:adec="http://schemas.microsoft.com/office/drawing/2017/decorative" val="1"/>
              </a:ext>
            </a:extLst>
          </p:cNvPr>
          <p:cNvSpPr>
            <a:spLocks noGrp="1"/>
          </p:cNvSpPr>
          <p:nvPr>
            <p:ph idx="13"/>
          </p:nvPr>
        </p:nvSpPr>
        <p:spPr>
          <a:xfrm>
            <a:off x="701171" y="1612422"/>
            <a:ext cx="4114801" cy="3792955"/>
          </a:xfrm>
        </p:spPr>
        <p:txBody>
          <a:bodyPr/>
          <a:lstStyle/>
          <a:p>
            <a:endParaRPr lang="en-US" dirty="0"/>
          </a:p>
          <a:p>
            <a:endParaRPr lang="en-US" dirty="0"/>
          </a:p>
        </p:txBody>
      </p:sp>
      <p:sp>
        <p:nvSpPr>
          <p:cNvPr id="23" name="Content Placeholder 22">
            <a:extLst>
              <a:ext uri="{FF2B5EF4-FFF2-40B4-BE49-F238E27FC236}">
                <a16:creationId xmlns:a16="http://schemas.microsoft.com/office/drawing/2014/main" id="{6E41E7BC-64E4-25AD-20D2-8DA91DFA0DFB}"/>
              </a:ext>
            </a:extLst>
          </p:cNvPr>
          <p:cNvSpPr>
            <a:spLocks noGrp="1"/>
          </p:cNvSpPr>
          <p:nvPr>
            <p:ph idx="14"/>
          </p:nvPr>
        </p:nvSpPr>
        <p:spPr>
          <a:xfrm>
            <a:off x="823541" y="1612422"/>
            <a:ext cx="3942424" cy="4351338"/>
          </a:xfrm>
        </p:spPr>
        <p:txBody>
          <a:bodyPr/>
          <a:lstStyle/>
          <a:p>
            <a:pPr lvl="1"/>
            <a:r>
              <a:rPr lang="en-US" dirty="0"/>
              <a:t>Ambetter follows the accessibility and appointment wait time requirements set forth by applicable regulatory and accrediting agencies. Ambetter monitors participating provider compliance with these standards at least annually and will use the results of appointment standards monitoring to ensure adequate appointment availability and access to care and to reduce inappropriate emergency room utilization. The table below depicts the appointment availability for members: </a:t>
            </a:r>
          </a:p>
          <a:p>
            <a:pPr lvl="1"/>
            <a:endParaRPr lang="en-US" dirty="0"/>
          </a:p>
        </p:txBody>
      </p:sp>
      <p:graphicFrame>
        <p:nvGraphicFramePr>
          <p:cNvPr id="11" name="Table 12">
            <a:extLst>
              <a:ext uri="{FF2B5EF4-FFF2-40B4-BE49-F238E27FC236}">
                <a16:creationId xmlns:a16="http://schemas.microsoft.com/office/drawing/2014/main" id="{440CA2B9-3300-7ADF-EC7D-68936673E198}"/>
              </a:ext>
            </a:extLst>
          </p:cNvPr>
          <p:cNvGraphicFramePr>
            <a:graphicFrameLocks noGrp="1"/>
          </p:cNvGraphicFramePr>
          <p:nvPr>
            <p:extLst>
              <p:ext uri="{D42A27DB-BD31-4B8C-83A1-F6EECF244321}">
                <p14:modId xmlns:p14="http://schemas.microsoft.com/office/powerpoint/2010/main" val="360663621"/>
              </p:ext>
            </p:extLst>
          </p:nvPr>
        </p:nvGraphicFramePr>
        <p:xfrm>
          <a:off x="5455059" y="1602273"/>
          <a:ext cx="5700621" cy="4297110"/>
        </p:xfrm>
        <a:graphic>
          <a:graphicData uri="http://schemas.openxmlformats.org/drawingml/2006/table">
            <a:tbl>
              <a:tblPr firstRow="1" bandRow="1">
                <a:tableStyleId>{3B4B98B0-60AC-42C2-AFA5-B58CD77FA1E5}</a:tableStyleId>
              </a:tblPr>
              <a:tblGrid>
                <a:gridCol w="2444237">
                  <a:extLst>
                    <a:ext uri="{9D8B030D-6E8A-4147-A177-3AD203B41FA5}">
                      <a16:colId xmlns:a16="http://schemas.microsoft.com/office/drawing/2014/main" val="3086663492"/>
                    </a:ext>
                  </a:extLst>
                </a:gridCol>
                <a:gridCol w="3256384">
                  <a:extLst>
                    <a:ext uri="{9D8B030D-6E8A-4147-A177-3AD203B41FA5}">
                      <a16:colId xmlns:a16="http://schemas.microsoft.com/office/drawing/2014/main" val="616147521"/>
                    </a:ext>
                  </a:extLst>
                </a:gridCol>
              </a:tblGrid>
              <a:tr h="365190">
                <a:tc>
                  <a:txBody>
                    <a:bodyPr/>
                    <a:lstStyle/>
                    <a:p>
                      <a:r>
                        <a:rPr lang="en-US" sz="1400" dirty="0"/>
                        <a:t>Appointment Type </a:t>
                      </a:r>
                    </a:p>
                  </a:txBody>
                  <a:tcPr anchor="ctr">
                    <a:lnR w="12700" cap="flat" cmpd="sng" algn="ctr">
                      <a:solidFill>
                        <a:schemeClr val="accent1"/>
                      </a:solidFill>
                      <a:prstDash val="solid"/>
                      <a:round/>
                      <a:headEnd type="none" w="med" len="med"/>
                      <a:tailEnd type="none" w="med" len="med"/>
                    </a:lnR>
                  </a:tcPr>
                </a:tc>
                <a:tc>
                  <a:txBody>
                    <a:bodyPr/>
                    <a:lstStyle/>
                    <a:p>
                      <a:r>
                        <a:rPr lang="en-US" sz="1400" dirty="0"/>
                        <a:t>Access Standard </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078829030"/>
                  </a:ext>
                </a:extLst>
              </a:tr>
              <a:tr h="370840">
                <a:tc>
                  <a:txBody>
                    <a:bodyPr/>
                    <a:lstStyle/>
                    <a:p>
                      <a:pPr>
                        <a:lnSpc>
                          <a:spcPts val="1500"/>
                        </a:lnSpc>
                      </a:pPr>
                      <a:r>
                        <a:rPr lang="en-US" sz="1400" dirty="0"/>
                        <a:t>PCPs - Routine visits </a:t>
                      </a:r>
                    </a:p>
                  </a:txBody>
                  <a:tcPr marT="91440" marB="91440" anchor="ctr">
                    <a:lnR w="12700" cap="flat" cmpd="sng" algn="ctr">
                      <a:solidFill>
                        <a:schemeClr val="accent1"/>
                      </a:solidFill>
                      <a:prstDash val="solid"/>
                      <a:round/>
                      <a:headEnd type="none" w="med" len="med"/>
                      <a:tailEnd type="none" w="med" len="med"/>
                    </a:lnR>
                  </a:tcPr>
                </a:tc>
                <a:tc>
                  <a:txBody>
                    <a:bodyPr/>
                    <a:lstStyle/>
                    <a:p>
                      <a:pPr>
                        <a:lnSpc>
                          <a:spcPts val="1500"/>
                        </a:lnSpc>
                      </a:pPr>
                      <a:r>
                        <a:rPr lang="en-US" sz="1400" dirty="0"/>
                        <a:t>30 calendar days </a:t>
                      </a:r>
                    </a:p>
                  </a:txBody>
                  <a:tcPr marT="91440" marB="9144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635991897"/>
                  </a:ext>
                </a:extLst>
              </a:tr>
              <a:tr h="370840">
                <a:tc>
                  <a:txBody>
                    <a:bodyPr/>
                    <a:lstStyle/>
                    <a:p>
                      <a:pPr>
                        <a:lnSpc>
                          <a:spcPts val="1500"/>
                        </a:lnSpc>
                      </a:pPr>
                      <a:r>
                        <a:rPr lang="en-US" sz="1400" dirty="0"/>
                        <a:t>PCPs - Adult Sick Visit </a:t>
                      </a:r>
                    </a:p>
                  </a:txBody>
                  <a:tcPr marT="91440" marB="91440" anchor="ctr">
                    <a:lnR w="12700" cap="flat" cmpd="sng" algn="ctr">
                      <a:solidFill>
                        <a:schemeClr val="accent1"/>
                      </a:solidFill>
                      <a:prstDash val="solid"/>
                      <a:round/>
                      <a:headEnd type="none" w="med" len="med"/>
                      <a:tailEnd type="none" w="med" len="med"/>
                    </a:lnR>
                  </a:tcPr>
                </a:tc>
                <a:tc>
                  <a:txBody>
                    <a:bodyPr/>
                    <a:lstStyle/>
                    <a:p>
                      <a:pPr>
                        <a:lnSpc>
                          <a:spcPts val="1500"/>
                        </a:lnSpc>
                      </a:pPr>
                      <a:r>
                        <a:rPr lang="en-US" sz="1400" dirty="0"/>
                        <a:t>48 hours </a:t>
                      </a:r>
                    </a:p>
                  </a:txBody>
                  <a:tcPr marT="91440" marB="9144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194579769"/>
                  </a:ext>
                </a:extLst>
              </a:tr>
              <a:tr h="370840">
                <a:tc>
                  <a:txBody>
                    <a:bodyPr/>
                    <a:lstStyle/>
                    <a:p>
                      <a:pPr>
                        <a:lnSpc>
                          <a:spcPts val="1500"/>
                        </a:lnSpc>
                      </a:pPr>
                      <a:r>
                        <a:rPr lang="en-US" sz="1400" dirty="0"/>
                        <a:t>PCPs - Pediatric Sick Visit </a:t>
                      </a:r>
                    </a:p>
                  </a:txBody>
                  <a:tcPr marT="91440" marB="91440" anchor="ctr">
                    <a:lnR w="12700" cap="flat" cmpd="sng" algn="ctr">
                      <a:solidFill>
                        <a:schemeClr val="accent1"/>
                      </a:solidFill>
                      <a:prstDash val="solid"/>
                      <a:round/>
                      <a:headEnd type="none" w="med" len="med"/>
                      <a:tailEnd type="none" w="med" len="med"/>
                    </a:lnR>
                  </a:tcPr>
                </a:tc>
                <a:tc>
                  <a:txBody>
                    <a:bodyPr/>
                    <a:lstStyle/>
                    <a:p>
                      <a:pPr>
                        <a:lnSpc>
                          <a:spcPts val="1500"/>
                        </a:lnSpc>
                      </a:pPr>
                      <a:r>
                        <a:rPr lang="en-US" sz="1400" dirty="0"/>
                        <a:t>24 hours </a:t>
                      </a:r>
                    </a:p>
                  </a:txBody>
                  <a:tcPr marT="91440" marB="9144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014637235"/>
                  </a:ext>
                </a:extLst>
              </a:tr>
              <a:tr h="370840">
                <a:tc>
                  <a:txBody>
                    <a:bodyPr/>
                    <a:lstStyle/>
                    <a:p>
                      <a:pPr>
                        <a:lnSpc>
                          <a:spcPts val="1500"/>
                        </a:lnSpc>
                      </a:pPr>
                      <a:r>
                        <a:rPr lang="en-US" sz="1400" dirty="0"/>
                        <a:t>Behavioral Health – </a:t>
                      </a:r>
                      <a:br>
                        <a:rPr lang="en-US" sz="1400" dirty="0"/>
                      </a:br>
                      <a:r>
                        <a:rPr lang="en-US" sz="1400" dirty="0"/>
                        <a:t>Non-Threatening Emergency </a:t>
                      </a:r>
                    </a:p>
                  </a:txBody>
                  <a:tcPr marT="91440" marB="91440" anchor="ctr">
                    <a:lnR w="12700" cap="flat" cmpd="sng" algn="ctr">
                      <a:solidFill>
                        <a:schemeClr val="accent1"/>
                      </a:solidFill>
                      <a:prstDash val="solid"/>
                      <a:round/>
                      <a:headEnd type="none" w="med" len="med"/>
                      <a:tailEnd type="none" w="med" len="med"/>
                    </a:lnR>
                  </a:tcPr>
                </a:tc>
                <a:tc>
                  <a:txBody>
                    <a:bodyPr/>
                    <a:lstStyle/>
                    <a:p>
                      <a:pPr>
                        <a:lnSpc>
                          <a:spcPts val="1500"/>
                        </a:lnSpc>
                      </a:pPr>
                      <a:r>
                        <a:rPr lang="en-US" sz="1400" dirty="0"/>
                        <a:t>6 hours </a:t>
                      </a:r>
                    </a:p>
                  </a:txBody>
                  <a:tcPr marT="91440" marB="9144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025834702"/>
                  </a:ext>
                </a:extLst>
              </a:tr>
              <a:tr h="370840">
                <a:tc>
                  <a:txBody>
                    <a:bodyPr/>
                    <a:lstStyle/>
                    <a:p>
                      <a:pPr>
                        <a:lnSpc>
                          <a:spcPts val="1500"/>
                        </a:lnSpc>
                      </a:pPr>
                      <a:r>
                        <a:rPr lang="en-US" sz="1400" dirty="0"/>
                        <a:t>Specialist </a:t>
                      </a:r>
                    </a:p>
                  </a:txBody>
                  <a:tcPr marT="91440" marB="91440" anchor="ctr">
                    <a:lnR w="12700" cap="flat" cmpd="sng" algn="ctr">
                      <a:solidFill>
                        <a:schemeClr val="accent1"/>
                      </a:solidFill>
                      <a:prstDash val="solid"/>
                      <a:round/>
                      <a:headEnd type="none" w="med" len="med"/>
                      <a:tailEnd type="none" w="med" len="med"/>
                    </a:lnR>
                  </a:tcPr>
                </a:tc>
                <a:tc>
                  <a:txBody>
                    <a:bodyPr/>
                    <a:lstStyle/>
                    <a:p>
                      <a:pPr>
                        <a:lnSpc>
                          <a:spcPts val="1500"/>
                        </a:lnSpc>
                      </a:pPr>
                      <a:r>
                        <a:rPr lang="en-US" sz="1400" dirty="0"/>
                        <a:t>Within 30 calendar days </a:t>
                      </a:r>
                    </a:p>
                  </a:txBody>
                  <a:tcPr marT="91440" marB="9144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229470987"/>
                  </a:ext>
                </a:extLst>
              </a:tr>
              <a:tr h="370840">
                <a:tc>
                  <a:txBody>
                    <a:bodyPr/>
                    <a:lstStyle/>
                    <a:p>
                      <a:pPr>
                        <a:lnSpc>
                          <a:spcPts val="1500"/>
                        </a:lnSpc>
                      </a:pPr>
                      <a:r>
                        <a:rPr lang="en-US" sz="1400" dirty="0"/>
                        <a:t>Urgent Care Providers </a:t>
                      </a:r>
                    </a:p>
                  </a:txBody>
                  <a:tcPr marT="91440" marB="91440" anchor="ctr">
                    <a:lnR w="12700" cap="flat" cmpd="sng" algn="ctr">
                      <a:solidFill>
                        <a:schemeClr val="accent1"/>
                      </a:solidFill>
                      <a:prstDash val="solid"/>
                      <a:round/>
                      <a:headEnd type="none" w="med" len="med"/>
                      <a:tailEnd type="none" w="med" len="med"/>
                    </a:lnR>
                  </a:tcPr>
                </a:tc>
                <a:tc>
                  <a:txBody>
                    <a:bodyPr/>
                    <a:lstStyle/>
                    <a:p>
                      <a:pPr>
                        <a:lnSpc>
                          <a:spcPts val="1500"/>
                        </a:lnSpc>
                      </a:pPr>
                      <a:r>
                        <a:rPr lang="en-US" sz="1400" dirty="0"/>
                        <a:t>24 hours </a:t>
                      </a:r>
                    </a:p>
                  </a:txBody>
                  <a:tcPr marT="91440" marB="9144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446096375"/>
                  </a:ext>
                </a:extLst>
              </a:tr>
              <a:tr h="370840">
                <a:tc>
                  <a:txBody>
                    <a:bodyPr/>
                    <a:lstStyle/>
                    <a:p>
                      <a:pPr>
                        <a:lnSpc>
                          <a:spcPts val="1500"/>
                        </a:lnSpc>
                      </a:pPr>
                      <a:r>
                        <a:rPr lang="en-US" sz="1400" dirty="0"/>
                        <a:t>Behavioral Health Urgent Care </a:t>
                      </a:r>
                    </a:p>
                  </a:txBody>
                  <a:tcPr marT="91440" marB="91440" anchor="ctr">
                    <a:lnR w="12700" cap="flat" cmpd="sng" algn="ctr">
                      <a:solidFill>
                        <a:schemeClr val="accent1"/>
                      </a:solidFill>
                      <a:prstDash val="solid"/>
                      <a:round/>
                      <a:headEnd type="none" w="med" len="med"/>
                      <a:tailEnd type="none" w="med" len="med"/>
                    </a:lnR>
                  </a:tcPr>
                </a:tc>
                <a:tc>
                  <a:txBody>
                    <a:bodyPr/>
                    <a:lstStyle/>
                    <a:p>
                      <a:pPr>
                        <a:lnSpc>
                          <a:spcPts val="1500"/>
                        </a:lnSpc>
                      </a:pPr>
                      <a:r>
                        <a:rPr lang="en-US" sz="1400" dirty="0"/>
                        <a:t>48 hours </a:t>
                      </a:r>
                    </a:p>
                  </a:txBody>
                  <a:tcPr marT="91440" marB="9144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907195202"/>
                  </a:ext>
                </a:extLst>
              </a:tr>
              <a:tr h="370840">
                <a:tc>
                  <a:txBody>
                    <a:bodyPr/>
                    <a:lstStyle/>
                    <a:p>
                      <a:pPr>
                        <a:lnSpc>
                          <a:spcPts val="1500"/>
                        </a:lnSpc>
                      </a:pPr>
                      <a:r>
                        <a:rPr lang="en-US" sz="1400" dirty="0"/>
                        <a:t>After Hours Care </a:t>
                      </a:r>
                    </a:p>
                  </a:txBody>
                  <a:tcPr marT="91440" marB="91440" anchor="ctr">
                    <a:lnR w="12700" cap="flat" cmpd="sng" algn="ctr">
                      <a:solidFill>
                        <a:schemeClr val="accent1"/>
                      </a:solidFill>
                      <a:prstDash val="solid"/>
                      <a:round/>
                      <a:headEnd type="none" w="med" len="med"/>
                      <a:tailEnd type="none" w="med" len="med"/>
                    </a:lnR>
                  </a:tcPr>
                </a:tc>
                <a:tc>
                  <a:txBody>
                    <a:bodyPr/>
                    <a:lstStyle/>
                    <a:p>
                      <a:pPr>
                        <a:lnSpc>
                          <a:spcPts val="1500"/>
                        </a:lnSpc>
                      </a:pPr>
                      <a:r>
                        <a:rPr lang="en-US" sz="1400" dirty="0"/>
                        <a:t>Office number answered 24 hours/7 days a week by answering service or instructions on how to reach a physician </a:t>
                      </a:r>
                    </a:p>
                  </a:txBody>
                  <a:tcPr marT="91440" marB="9144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098246022"/>
                  </a:ext>
                </a:extLst>
              </a:tr>
              <a:tr h="370840">
                <a:tc>
                  <a:txBody>
                    <a:bodyPr/>
                    <a:lstStyle/>
                    <a:p>
                      <a:pPr>
                        <a:lnSpc>
                          <a:spcPts val="1500"/>
                        </a:lnSpc>
                      </a:pPr>
                      <a:r>
                        <a:rPr lang="en-US" sz="1400" dirty="0"/>
                        <a:t>Emergency Providers </a:t>
                      </a:r>
                    </a:p>
                  </a:txBody>
                  <a:tcPr marT="91440" marB="91440" anchor="ctr">
                    <a:lnR w="12700" cap="flat" cmpd="sng" algn="ctr">
                      <a:solidFill>
                        <a:schemeClr val="accent1"/>
                      </a:solidFill>
                      <a:prstDash val="solid"/>
                      <a:round/>
                      <a:headEnd type="none" w="med" len="med"/>
                      <a:tailEnd type="none" w="med" len="med"/>
                    </a:lnR>
                  </a:tcPr>
                </a:tc>
                <a:tc>
                  <a:txBody>
                    <a:bodyPr/>
                    <a:lstStyle/>
                    <a:p>
                      <a:pPr>
                        <a:lnSpc>
                          <a:spcPts val="1500"/>
                        </a:lnSpc>
                      </a:pPr>
                      <a:r>
                        <a:rPr lang="en-US" sz="1400" dirty="0"/>
                        <a:t>24 hours a day, 7 days a week</a:t>
                      </a:r>
                    </a:p>
                  </a:txBody>
                  <a:tcPr marT="91440" marB="9144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582018904"/>
                  </a:ext>
                </a:extLst>
              </a:tr>
            </a:tbl>
          </a:graphicData>
        </a:graphic>
      </p:graphicFrame>
      <p:sp>
        <p:nvSpPr>
          <p:cNvPr id="9" name="Footer Placeholder 8">
            <a:extLst>
              <a:ext uri="{FF2B5EF4-FFF2-40B4-BE49-F238E27FC236}">
                <a16:creationId xmlns:a16="http://schemas.microsoft.com/office/drawing/2014/main" id="{99F71CFD-B640-51E5-E764-FC011C246CA1}"/>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8" name="Date Placeholder 7">
            <a:extLst>
              <a:ext uri="{FF2B5EF4-FFF2-40B4-BE49-F238E27FC236}">
                <a16:creationId xmlns:a16="http://schemas.microsoft.com/office/drawing/2014/main" id="{E030C88D-8A63-C509-EA7C-DAFA6CE171D6}"/>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23CEAD-F746-452D-8B38-FE98532573AA}"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838EFADD-6813-489E-8FB7-11BBF2FF54E3}" type="slidenum">
              <a:rPr lang="en-US"/>
              <a:pPr/>
              <a:t>12</a:t>
            </a:fld>
            <a:endParaRPr lang="en-US" dirty="0"/>
          </a:p>
        </p:txBody>
      </p:sp>
    </p:spTree>
    <p:extLst>
      <p:ext uri="{BB962C8B-B14F-4D97-AF65-F5344CB8AC3E}">
        <p14:creationId xmlns:p14="http://schemas.microsoft.com/office/powerpoint/2010/main" val="35776436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511969"/>
            <a:ext cx="8470564" cy="685323"/>
          </a:xfrm>
        </p:spPr>
        <p:txBody>
          <a:bodyPr/>
          <a:lstStyle/>
          <a:p>
            <a:r>
              <a:rPr lang="en-US" dirty="0"/>
              <a:t>Appointment Availability &amp; Wait Times (2 of 2)</a:t>
            </a:r>
          </a:p>
        </p:txBody>
      </p:sp>
      <p:sp>
        <p:nvSpPr>
          <p:cNvPr id="2" name="Content Placeholder 1"/>
          <p:cNvSpPr>
            <a:spLocks noGrp="1"/>
          </p:cNvSpPr>
          <p:nvPr>
            <p:ph idx="13"/>
          </p:nvPr>
        </p:nvSpPr>
        <p:spPr>
          <a:xfrm>
            <a:off x="701171" y="1612422"/>
            <a:ext cx="4043823" cy="4351338"/>
          </a:xfrm>
        </p:spPr>
        <p:txBody>
          <a:bodyPr/>
          <a:lstStyle/>
          <a:p>
            <a:pPr lvl="1"/>
            <a:r>
              <a:rPr lang="en-US" sz="1800" dirty="0" err="1"/>
              <a:t>Wellcare</a:t>
            </a:r>
            <a:r>
              <a:rPr lang="en-US" sz="1800" dirty="0"/>
              <a:t> by </a:t>
            </a:r>
            <a:r>
              <a:rPr lang="en-US" sz="1800" dirty="0" err="1"/>
              <a:t>Allwell</a:t>
            </a:r>
            <a:r>
              <a:rPr lang="en-US" sz="1800" dirty="0"/>
              <a:t> follows the accessibility and appointment wait time requirements set forth by applicable regulatory and accrediting agencies. </a:t>
            </a:r>
            <a:r>
              <a:rPr lang="en-US" sz="1800" dirty="0" err="1"/>
              <a:t>Wellcare</a:t>
            </a:r>
            <a:r>
              <a:rPr lang="en-US" sz="1800" dirty="0"/>
              <a:t> by </a:t>
            </a:r>
            <a:r>
              <a:rPr lang="en-US" sz="1800" dirty="0" err="1"/>
              <a:t>Allwell</a:t>
            </a:r>
            <a:r>
              <a:rPr lang="en-US" sz="1800" dirty="0"/>
              <a:t> monitors participating provider compliance with these standards at least annually and will use the results of appointment standards monitoring to ensure adequate appointment availability and access to care and to reduce inappropriate emergency room utilization. </a:t>
            </a:r>
          </a:p>
          <a:p>
            <a:pPr lvl="1"/>
            <a:r>
              <a:rPr lang="en-US" sz="1800" dirty="0"/>
              <a:t>The table the right depicts the appointment availability for members.</a:t>
            </a:r>
          </a:p>
          <a:p>
            <a:pPr lvl="1"/>
            <a:endParaRPr lang="en-US" sz="1800" dirty="0"/>
          </a:p>
        </p:txBody>
      </p:sp>
      <p:graphicFrame>
        <p:nvGraphicFramePr>
          <p:cNvPr id="7" name="Table 6">
            <a:extLst>
              <a:ext uri="{FF2B5EF4-FFF2-40B4-BE49-F238E27FC236}">
                <a16:creationId xmlns:a16="http://schemas.microsoft.com/office/drawing/2014/main" id="{AF87F72B-490C-09DF-A259-0DF699E34BC2}"/>
              </a:ext>
            </a:extLst>
          </p:cNvPr>
          <p:cNvGraphicFramePr>
            <a:graphicFrameLocks noGrp="1"/>
          </p:cNvGraphicFramePr>
          <p:nvPr>
            <p:extLst>
              <p:ext uri="{D42A27DB-BD31-4B8C-83A1-F6EECF244321}">
                <p14:modId xmlns:p14="http://schemas.microsoft.com/office/powerpoint/2010/main" val="2572038123"/>
              </p:ext>
            </p:extLst>
          </p:nvPr>
        </p:nvGraphicFramePr>
        <p:xfrm>
          <a:off x="5336482" y="1591787"/>
          <a:ext cx="5525108" cy="4335864"/>
        </p:xfrm>
        <a:graphic>
          <a:graphicData uri="http://schemas.openxmlformats.org/drawingml/2006/table">
            <a:tbl>
              <a:tblPr firstRow="1" firstCol="1" lastRow="1">
                <a:tableStyleId>{5FD0F851-EC5A-4D38-B0AD-8093EC10F338}</a:tableStyleId>
              </a:tblPr>
              <a:tblGrid>
                <a:gridCol w="1892041">
                  <a:extLst>
                    <a:ext uri="{9D8B030D-6E8A-4147-A177-3AD203B41FA5}">
                      <a16:colId xmlns:a16="http://schemas.microsoft.com/office/drawing/2014/main" val="352455410"/>
                    </a:ext>
                  </a:extLst>
                </a:gridCol>
                <a:gridCol w="870513">
                  <a:extLst>
                    <a:ext uri="{9D8B030D-6E8A-4147-A177-3AD203B41FA5}">
                      <a16:colId xmlns:a16="http://schemas.microsoft.com/office/drawing/2014/main" val="634122896"/>
                    </a:ext>
                  </a:extLst>
                </a:gridCol>
                <a:gridCol w="2762554">
                  <a:extLst>
                    <a:ext uri="{9D8B030D-6E8A-4147-A177-3AD203B41FA5}">
                      <a16:colId xmlns:a16="http://schemas.microsoft.com/office/drawing/2014/main" val="2978779298"/>
                    </a:ext>
                  </a:extLst>
                </a:gridCol>
              </a:tblGrid>
              <a:tr h="298343">
                <a:tc>
                  <a:txBody>
                    <a:bodyPr/>
                    <a:lstStyle/>
                    <a:p>
                      <a:pPr marL="0" marR="0" algn="ctr">
                        <a:lnSpc>
                          <a:spcPct val="100000"/>
                        </a:lnSpc>
                        <a:spcBef>
                          <a:spcPts val="0"/>
                        </a:spcBef>
                      </a:pPr>
                      <a:r>
                        <a:rPr lang="en-US" sz="1400" b="1" dirty="0">
                          <a:solidFill>
                            <a:schemeClr val="accent5"/>
                          </a:solidFill>
                          <a:effectLst/>
                        </a:rPr>
                        <a:t>Type</a:t>
                      </a:r>
                      <a:r>
                        <a:rPr lang="en-US" sz="1400" b="1" spc="-40" dirty="0">
                          <a:solidFill>
                            <a:schemeClr val="accent5"/>
                          </a:solidFill>
                          <a:effectLst/>
                        </a:rPr>
                        <a:t> </a:t>
                      </a:r>
                      <a:r>
                        <a:rPr lang="en-US" sz="1400" b="1" dirty="0">
                          <a:solidFill>
                            <a:schemeClr val="accent5"/>
                          </a:solidFill>
                          <a:effectLst/>
                        </a:rPr>
                        <a:t>of</a:t>
                      </a:r>
                      <a:r>
                        <a:rPr lang="en-US" sz="1400" b="1" spc="-35" dirty="0">
                          <a:solidFill>
                            <a:schemeClr val="accent5"/>
                          </a:solidFill>
                          <a:effectLst/>
                        </a:rPr>
                        <a:t> </a:t>
                      </a:r>
                      <a:r>
                        <a:rPr lang="en-US" sz="1400" b="1" spc="-20" dirty="0">
                          <a:solidFill>
                            <a:schemeClr val="accent5"/>
                          </a:solidFill>
                          <a:effectLst/>
                        </a:rPr>
                        <a:t>Care</a:t>
                      </a:r>
                      <a:endParaRPr lang="en-US" sz="1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accent5">
                        <a:alpha val="10000"/>
                      </a:schemeClr>
                    </a:solidFill>
                  </a:tcPr>
                </a:tc>
                <a:tc gridSpan="2">
                  <a:txBody>
                    <a:bodyPr/>
                    <a:lstStyle/>
                    <a:p>
                      <a:pPr marL="0" marR="0" algn="ctr">
                        <a:lnSpc>
                          <a:spcPct val="100000"/>
                        </a:lnSpc>
                        <a:spcBef>
                          <a:spcPts val="0"/>
                        </a:spcBef>
                      </a:pPr>
                      <a:r>
                        <a:rPr lang="en-US" sz="1400" b="1" dirty="0">
                          <a:solidFill>
                            <a:schemeClr val="accent5"/>
                          </a:solidFill>
                          <a:effectLst/>
                        </a:rPr>
                        <a:t>Accessibility</a:t>
                      </a:r>
                      <a:r>
                        <a:rPr lang="en-US" sz="1400" b="1" spc="185" dirty="0">
                          <a:solidFill>
                            <a:schemeClr val="accent5"/>
                          </a:solidFill>
                          <a:effectLst/>
                        </a:rPr>
                        <a:t> </a:t>
                      </a:r>
                      <a:r>
                        <a:rPr lang="en-US" sz="1400" b="1" spc="-10" dirty="0">
                          <a:solidFill>
                            <a:schemeClr val="accent5"/>
                          </a:solidFill>
                          <a:effectLst/>
                        </a:rPr>
                        <a:t>Standard*</a:t>
                      </a:r>
                      <a:endParaRPr lang="en-US" sz="1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accent5">
                        <a:alpha val="10000"/>
                      </a:schemeClr>
                    </a:solidFill>
                  </a:tcPr>
                </a:tc>
                <a:tc hMerge="1">
                  <a:txBody>
                    <a:bodyPr/>
                    <a:lstStyle/>
                    <a:p>
                      <a:endParaRPr lang="en-IN"/>
                    </a:p>
                  </a:txBody>
                  <a:tcPr/>
                </a:tc>
                <a:extLst>
                  <a:ext uri="{0D108BD9-81ED-4DB2-BD59-A6C34878D82A}">
                    <a16:rowId xmlns:a16="http://schemas.microsoft.com/office/drawing/2014/main" val="2005931348"/>
                  </a:ext>
                </a:extLst>
              </a:tr>
              <a:tr h="228600">
                <a:tc gridSpan="2">
                  <a:txBody>
                    <a:bodyPr/>
                    <a:lstStyle/>
                    <a:p>
                      <a:pPr marL="0" marR="0">
                        <a:lnSpc>
                          <a:spcPts val="1300"/>
                        </a:lnSpc>
                        <a:spcBef>
                          <a:spcPts val="0"/>
                        </a:spcBef>
                      </a:pPr>
                      <a:r>
                        <a:rPr lang="en-US" sz="1350" b="1" spc="0" baseline="0" dirty="0">
                          <a:solidFill>
                            <a:schemeClr val="tx1">
                              <a:lumMod val="90000"/>
                              <a:lumOff val="10000"/>
                            </a:schemeClr>
                          </a:solidFill>
                          <a:effectLst/>
                        </a:rPr>
                        <a:t>Primary Care</a:t>
                      </a:r>
                      <a:endParaRPr lang="en-US" sz="135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tc hMerge="1">
                  <a:txBody>
                    <a:bodyPr/>
                    <a:lstStyle/>
                    <a:p>
                      <a:pPr marL="0" marR="0">
                        <a:lnSpc>
                          <a:spcPts val="1300"/>
                        </a:lnSpc>
                        <a:spcBef>
                          <a:spcPts val="0"/>
                        </a:spcBef>
                      </a:pPr>
                      <a:endParaRPr lang="en-US" sz="140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tc>
                  <a:txBody>
                    <a:bodyPr/>
                    <a:lstStyle/>
                    <a:p>
                      <a:pPr marL="0" marR="0">
                        <a:lnSpc>
                          <a:spcPts val="1300"/>
                        </a:lnSpc>
                        <a:spcBef>
                          <a:spcPts val="0"/>
                        </a:spcBef>
                      </a:pPr>
                      <a:endParaRPr lang="en-US" sz="135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L>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extLst>
                  <a:ext uri="{0D108BD9-81ED-4DB2-BD59-A6C34878D82A}">
                    <a16:rowId xmlns:a16="http://schemas.microsoft.com/office/drawing/2014/main" val="1324642756"/>
                  </a:ext>
                </a:extLst>
              </a:tr>
              <a:tr h="228600">
                <a:tc>
                  <a:txBody>
                    <a:bodyPr/>
                    <a:lstStyle/>
                    <a:p>
                      <a:pPr marL="0" marR="0">
                        <a:lnSpc>
                          <a:spcPts val="1300"/>
                        </a:lnSpc>
                        <a:spcBef>
                          <a:spcPts val="0"/>
                        </a:spcBef>
                      </a:pPr>
                      <a:r>
                        <a:rPr lang="en-US" sz="1350" b="0" spc="0" baseline="0" dirty="0">
                          <a:solidFill>
                            <a:schemeClr val="tx1">
                              <a:lumMod val="90000"/>
                              <a:lumOff val="10000"/>
                            </a:schemeClr>
                          </a:solidFill>
                          <a:effectLst/>
                        </a:rPr>
                        <a:t>Emergency</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dirty="0">
                          <a:solidFill>
                            <a:schemeClr val="tx1">
                              <a:lumMod val="90000"/>
                              <a:lumOff val="10000"/>
                            </a:schemeClr>
                          </a:solidFill>
                          <a:effectLst/>
                        </a:rPr>
                        <a:t>Same day or within 24 hours of member’s call</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85914415"/>
                  </a:ext>
                </a:extLst>
              </a:tr>
              <a:tr h="228600">
                <a:tc>
                  <a:txBody>
                    <a:bodyPr/>
                    <a:lstStyle/>
                    <a:p>
                      <a:pPr marL="0" marR="0">
                        <a:lnSpc>
                          <a:spcPts val="1300"/>
                        </a:lnSpc>
                        <a:spcBef>
                          <a:spcPts val="0"/>
                        </a:spcBef>
                      </a:pPr>
                      <a:r>
                        <a:rPr lang="en-US" sz="1350" b="0" spc="0" baseline="0" dirty="0">
                          <a:solidFill>
                            <a:schemeClr val="tx1">
                              <a:lumMod val="90000"/>
                              <a:lumOff val="10000"/>
                            </a:schemeClr>
                          </a:solidFill>
                          <a:effectLst/>
                        </a:rPr>
                        <a:t>Urgent care</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dirty="0">
                          <a:solidFill>
                            <a:schemeClr val="tx1">
                              <a:lumMod val="90000"/>
                              <a:lumOff val="10000"/>
                            </a:schemeClr>
                          </a:solidFill>
                          <a:effectLst/>
                        </a:rPr>
                        <a:t>Within 2 days of request</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610928632"/>
                  </a:ext>
                </a:extLst>
              </a:tr>
              <a:tr h="228600">
                <a:tc>
                  <a:txBody>
                    <a:bodyPr/>
                    <a:lstStyle/>
                    <a:p>
                      <a:pPr marL="0" marR="0">
                        <a:lnSpc>
                          <a:spcPts val="1300"/>
                        </a:lnSpc>
                        <a:spcBef>
                          <a:spcPts val="0"/>
                        </a:spcBef>
                      </a:pPr>
                      <a:r>
                        <a:rPr lang="en-US" sz="1350" b="0" spc="0" baseline="0">
                          <a:solidFill>
                            <a:schemeClr val="tx1">
                              <a:lumMod val="90000"/>
                              <a:lumOff val="10000"/>
                            </a:schemeClr>
                          </a:solidFill>
                          <a:effectLst/>
                        </a:rPr>
                        <a:t>Routine</a:t>
                      </a:r>
                      <a:endParaRPr lang="en-US" sz="1350" b="0" spc="0" baseline="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dirty="0">
                          <a:solidFill>
                            <a:schemeClr val="tx1">
                              <a:lumMod val="90000"/>
                              <a:lumOff val="10000"/>
                            </a:schemeClr>
                          </a:solidFill>
                          <a:effectLst/>
                        </a:rPr>
                        <a:t>Within 21 days of request</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323240795"/>
                  </a:ext>
                </a:extLst>
              </a:tr>
              <a:tr h="228600">
                <a:tc gridSpan="2">
                  <a:txBody>
                    <a:bodyPr/>
                    <a:lstStyle/>
                    <a:p>
                      <a:pPr marL="0" marR="0">
                        <a:lnSpc>
                          <a:spcPts val="1300"/>
                        </a:lnSpc>
                        <a:spcBef>
                          <a:spcPts val="0"/>
                        </a:spcBef>
                      </a:pPr>
                      <a:r>
                        <a:rPr lang="en-US" sz="1350" b="1" spc="0" baseline="0" dirty="0">
                          <a:solidFill>
                            <a:schemeClr val="tx1">
                              <a:lumMod val="90000"/>
                              <a:lumOff val="10000"/>
                            </a:schemeClr>
                          </a:solidFill>
                          <a:effectLst/>
                        </a:rPr>
                        <a:t>Specialty Referral</a:t>
                      </a:r>
                      <a:endParaRPr lang="en-US" sz="135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tc hMerge="1">
                  <a:txBody>
                    <a:bodyPr/>
                    <a:lstStyle/>
                    <a:p>
                      <a:pPr marL="0" marR="0">
                        <a:lnSpc>
                          <a:spcPts val="1300"/>
                        </a:lnSpc>
                        <a:spcBef>
                          <a:spcPts val="0"/>
                        </a:spcBef>
                      </a:pPr>
                      <a:endParaRPr lang="en-US" sz="140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tc>
                  <a:txBody>
                    <a:bodyPr/>
                    <a:lstStyle/>
                    <a:p>
                      <a:pPr marL="0" marR="0">
                        <a:lnSpc>
                          <a:spcPts val="1300"/>
                        </a:lnSpc>
                        <a:spcBef>
                          <a:spcPts val="0"/>
                        </a:spcBef>
                      </a:pPr>
                      <a:endParaRPr lang="en-US" sz="135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extLst>
                  <a:ext uri="{0D108BD9-81ED-4DB2-BD59-A6C34878D82A}">
                    <a16:rowId xmlns:a16="http://schemas.microsoft.com/office/drawing/2014/main" val="2100431699"/>
                  </a:ext>
                </a:extLst>
              </a:tr>
              <a:tr h="228600">
                <a:tc>
                  <a:txBody>
                    <a:bodyPr/>
                    <a:lstStyle/>
                    <a:p>
                      <a:pPr marL="0" marR="0">
                        <a:lnSpc>
                          <a:spcPts val="1300"/>
                        </a:lnSpc>
                        <a:spcBef>
                          <a:spcPts val="0"/>
                        </a:spcBef>
                      </a:pPr>
                      <a:r>
                        <a:rPr lang="en-US" sz="1350" b="0" spc="0" baseline="0">
                          <a:solidFill>
                            <a:schemeClr val="tx1">
                              <a:lumMod val="90000"/>
                              <a:lumOff val="10000"/>
                            </a:schemeClr>
                          </a:solidFill>
                          <a:effectLst/>
                        </a:rPr>
                        <a:t>Emergency</a:t>
                      </a:r>
                      <a:endParaRPr lang="en-US" sz="1350" b="0" spc="0" baseline="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dirty="0">
                          <a:solidFill>
                            <a:schemeClr val="tx1">
                              <a:lumMod val="90000"/>
                              <a:lumOff val="10000"/>
                            </a:schemeClr>
                          </a:solidFill>
                          <a:effectLst/>
                        </a:rPr>
                        <a:t>Within 24 hours of referral</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170955542"/>
                  </a:ext>
                </a:extLst>
              </a:tr>
              <a:tr h="228600">
                <a:tc>
                  <a:txBody>
                    <a:bodyPr/>
                    <a:lstStyle/>
                    <a:p>
                      <a:pPr marL="0" marR="0">
                        <a:lnSpc>
                          <a:spcPts val="1300"/>
                        </a:lnSpc>
                        <a:spcBef>
                          <a:spcPts val="0"/>
                        </a:spcBef>
                      </a:pPr>
                      <a:r>
                        <a:rPr lang="en-US" sz="1350" b="0" spc="0" baseline="0" dirty="0">
                          <a:solidFill>
                            <a:schemeClr val="tx1">
                              <a:lumMod val="90000"/>
                              <a:lumOff val="10000"/>
                            </a:schemeClr>
                          </a:solidFill>
                          <a:effectLst/>
                        </a:rPr>
                        <a:t>Urgent care</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dirty="0">
                          <a:solidFill>
                            <a:schemeClr val="tx1">
                              <a:lumMod val="90000"/>
                              <a:lumOff val="10000"/>
                            </a:schemeClr>
                          </a:solidFill>
                          <a:effectLst/>
                        </a:rPr>
                        <a:t>Within 3 days of referral</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608068296"/>
                  </a:ext>
                </a:extLst>
              </a:tr>
              <a:tr h="228600">
                <a:tc>
                  <a:txBody>
                    <a:bodyPr/>
                    <a:lstStyle/>
                    <a:p>
                      <a:pPr marL="0" marR="0">
                        <a:lnSpc>
                          <a:spcPts val="1300"/>
                        </a:lnSpc>
                        <a:spcBef>
                          <a:spcPts val="0"/>
                        </a:spcBef>
                      </a:pPr>
                      <a:r>
                        <a:rPr lang="en-US" sz="1350" b="0" spc="0" baseline="0">
                          <a:solidFill>
                            <a:schemeClr val="tx1">
                              <a:lumMod val="90000"/>
                              <a:lumOff val="10000"/>
                            </a:schemeClr>
                          </a:solidFill>
                          <a:effectLst/>
                        </a:rPr>
                        <a:t>Routine</a:t>
                      </a:r>
                      <a:endParaRPr lang="en-US" sz="1350" b="0" spc="0" baseline="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dirty="0">
                          <a:solidFill>
                            <a:schemeClr val="tx1">
                              <a:lumMod val="90000"/>
                              <a:lumOff val="10000"/>
                            </a:schemeClr>
                          </a:solidFill>
                          <a:effectLst/>
                        </a:rPr>
                        <a:t>Within 45 days of referral</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51130633"/>
                  </a:ext>
                </a:extLst>
              </a:tr>
              <a:tr h="228600">
                <a:tc gridSpan="2">
                  <a:txBody>
                    <a:bodyPr/>
                    <a:lstStyle/>
                    <a:p>
                      <a:pPr marL="0" marR="0">
                        <a:lnSpc>
                          <a:spcPts val="1300"/>
                        </a:lnSpc>
                        <a:spcBef>
                          <a:spcPts val="0"/>
                        </a:spcBef>
                      </a:pPr>
                      <a:r>
                        <a:rPr lang="en-US" sz="1350" b="1" spc="0" baseline="0" dirty="0">
                          <a:solidFill>
                            <a:schemeClr val="tx1">
                              <a:lumMod val="90000"/>
                              <a:lumOff val="10000"/>
                            </a:schemeClr>
                          </a:solidFill>
                          <a:effectLst/>
                        </a:rPr>
                        <a:t>Maternity</a:t>
                      </a:r>
                      <a:endParaRPr lang="en-US" sz="135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tc hMerge="1">
                  <a:txBody>
                    <a:bodyPr/>
                    <a:lstStyle/>
                    <a:p>
                      <a:pPr marL="0" marR="0">
                        <a:lnSpc>
                          <a:spcPts val="1300"/>
                        </a:lnSpc>
                        <a:spcBef>
                          <a:spcPts val="0"/>
                        </a:spcBef>
                      </a:pPr>
                      <a:endParaRPr lang="en-US" sz="140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tc>
                  <a:txBody>
                    <a:bodyPr/>
                    <a:lstStyle/>
                    <a:p>
                      <a:pPr marL="0" marR="0">
                        <a:lnSpc>
                          <a:spcPts val="1300"/>
                        </a:lnSpc>
                        <a:spcBef>
                          <a:spcPts val="0"/>
                        </a:spcBef>
                      </a:pPr>
                      <a:endParaRPr lang="en-US" sz="135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extLst>
                  <a:ext uri="{0D108BD9-81ED-4DB2-BD59-A6C34878D82A}">
                    <a16:rowId xmlns:a16="http://schemas.microsoft.com/office/drawing/2014/main" val="109363604"/>
                  </a:ext>
                </a:extLst>
              </a:tr>
              <a:tr h="228600">
                <a:tc>
                  <a:txBody>
                    <a:bodyPr/>
                    <a:lstStyle/>
                    <a:p>
                      <a:pPr marL="0" marR="0">
                        <a:lnSpc>
                          <a:spcPts val="1300"/>
                        </a:lnSpc>
                        <a:spcBef>
                          <a:spcPts val="0"/>
                        </a:spcBef>
                      </a:pPr>
                      <a:r>
                        <a:rPr lang="en-US" sz="1350" b="0" spc="0" baseline="0">
                          <a:solidFill>
                            <a:schemeClr val="tx1">
                              <a:lumMod val="90000"/>
                              <a:lumOff val="10000"/>
                            </a:schemeClr>
                          </a:solidFill>
                          <a:effectLst/>
                        </a:rPr>
                        <a:t>1st trimester</a:t>
                      </a:r>
                      <a:endParaRPr lang="en-US" sz="1350" b="0" spc="0" baseline="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dirty="0">
                          <a:solidFill>
                            <a:schemeClr val="tx1">
                              <a:lumMod val="90000"/>
                              <a:lumOff val="10000"/>
                            </a:schemeClr>
                          </a:solidFill>
                          <a:effectLst/>
                        </a:rPr>
                        <a:t>Within 14 days of request</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844376680"/>
                  </a:ext>
                </a:extLst>
              </a:tr>
              <a:tr h="228600">
                <a:tc>
                  <a:txBody>
                    <a:bodyPr/>
                    <a:lstStyle/>
                    <a:p>
                      <a:pPr marL="0" marR="0">
                        <a:lnSpc>
                          <a:spcPts val="1300"/>
                        </a:lnSpc>
                        <a:spcBef>
                          <a:spcPts val="0"/>
                        </a:spcBef>
                      </a:pPr>
                      <a:r>
                        <a:rPr lang="en-US" sz="1350" b="0" spc="0" baseline="0" dirty="0">
                          <a:solidFill>
                            <a:schemeClr val="tx1">
                              <a:lumMod val="90000"/>
                              <a:lumOff val="10000"/>
                            </a:schemeClr>
                          </a:solidFill>
                          <a:effectLst/>
                        </a:rPr>
                        <a:t>2nd trimester</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a:solidFill>
                            <a:schemeClr val="tx1">
                              <a:lumMod val="90000"/>
                              <a:lumOff val="10000"/>
                            </a:schemeClr>
                          </a:solidFill>
                          <a:effectLst/>
                        </a:rPr>
                        <a:t>Within 7 days of request</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063441446"/>
                  </a:ext>
                </a:extLst>
              </a:tr>
              <a:tr h="228600">
                <a:tc>
                  <a:txBody>
                    <a:bodyPr/>
                    <a:lstStyle/>
                    <a:p>
                      <a:pPr marL="0" marR="0">
                        <a:lnSpc>
                          <a:spcPts val="1300"/>
                        </a:lnSpc>
                        <a:spcBef>
                          <a:spcPts val="0"/>
                        </a:spcBef>
                      </a:pPr>
                      <a:r>
                        <a:rPr lang="en-US" sz="1350" b="0" spc="0" baseline="0">
                          <a:solidFill>
                            <a:schemeClr val="tx1">
                              <a:lumMod val="90000"/>
                              <a:lumOff val="10000"/>
                            </a:schemeClr>
                          </a:solidFill>
                          <a:effectLst/>
                        </a:rPr>
                        <a:t>3rd trimester</a:t>
                      </a:r>
                      <a:endParaRPr lang="en-US" sz="1350" b="0" spc="0" baseline="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dirty="0">
                          <a:solidFill>
                            <a:schemeClr val="tx1">
                              <a:lumMod val="90000"/>
                              <a:lumOff val="10000"/>
                            </a:schemeClr>
                          </a:solidFill>
                          <a:effectLst/>
                        </a:rPr>
                        <a:t>Within 3 days of request</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873839462"/>
                  </a:ext>
                </a:extLst>
              </a:tr>
              <a:tr h="228600">
                <a:tc>
                  <a:txBody>
                    <a:bodyPr/>
                    <a:lstStyle/>
                    <a:p>
                      <a:pPr marL="0" marR="0">
                        <a:lnSpc>
                          <a:spcPts val="1300"/>
                        </a:lnSpc>
                        <a:spcBef>
                          <a:spcPts val="0"/>
                        </a:spcBef>
                      </a:pPr>
                      <a:r>
                        <a:rPr lang="en-US" sz="1350" b="0" spc="0" baseline="0" dirty="0">
                          <a:solidFill>
                            <a:schemeClr val="tx1">
                              <a:lumMod val="90000"/>
                              <a:lumOff val="10000"/>
                            </a:schemeClr>
                          </a:solidFill>
                          <a:effectLst/>
                        </a:rPr>
                        <a:t>High-risk pregnancies</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dirty="0">
                          <a:solidFill>
                            <a:schemeClr val="tx1">
                              <a:lumMod val="90000"/>
                              <a:lumOff val="10000"/>
                            </a:schemeClr>
                          </a:solidFill>
                          <a:effectLst/>
                        </a:rPr>
                        <a:t>Within 3 days of identification or immediately </a:t>
                      </a:r>
                      <a:br>
                        <a:rPr lang="en-US" sz="1350" b="0" spc="0" baseline="0" dirty="0">
                          <a:solidFill>
                            <a:schemeClr val="tx1">
                              <a:lumMod val="90000"/>
                              <a:lumOff val="10000"/>
                            </a:schemeClr>
                          </a:solidFill>
                          <a:effectLst/>
                        </a:rPr>
                      </a:br>
                      <a:r>
                        <a:rPr lang="en-US" sz="1350" b="0" spc="0" baseline="0" dirty="0">
                          <a:solidFill>
                            <a:schemeClr val="tx1">
                              <a:lumMod val="90000"/>
                              <a:lumOff val="10000"/>
                            </a:schemeClr>
                          </a:solidFill>
                          <a:effectLst/>
                        </a:rPr>
                        <a:t>if an emergency exists</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233139806"/>
                  </a:ext>
                </a:extLst>
              </a:tr>
              <a:tr h="228600">
                <a:tc gridSpan="2">
                  <a:txBody>
                    <a:bodyPr/>
                    <a:lstStyle/>
                    <a:p>
                      <a:pPr marL="0" marR="0">
                        <a:lnSpc>
                          <a:spcPts val="1300"/>
                        </a:lnSpc>
                        <a:spcBef>
                          <a:spcPts val="0"/>
                        </a:spcBef>
                      </a:pPr>
                      <a:r>
                        <a:rPr lang="en-US" sz="1350" b="1" spc="0" baseline="0" dirty="0">
                          <a:solidFill>
                            <a:schemeClr val="tx1">
                              <a:lumMod val="90000"/>
                              <a:lumOff val="10000"/>
                            </a:schemeClr>
                          </a:solidFill>
                          <a:effectLst/>
                        </a:rPr>
                        <a:t>Dental</a:t>
                      </a:r>
                      <a:endParaRPr lang="en-US" sz="135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tc hMerge="1">
                  <a:txBody>
                    <a:bodyPr/>
                    <a:lstStyle/>
                    <a:p>
                      <a:pPr marL="0" marR="0">
                        <a:lnSpc>
                          <a:spcPts val="1300"/>
                        </a:lnSpc>
                        <a:spcBef>
                          <a:spcPts val="0"/>
                        </a:spcBef>
                      </a:pPr>
                      <a:endParaRPr lang="en-US" sz="140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tc>
                  <a:txBody>
                    <a:bodyPr/>
                    <a:lstStyle/>
                    <a:p>
                      <a:pPr marL="0" marR="0">
                        <a:lnSpc>
                          <a:spcPts val="1300"/>
                        </a:lnSpc>
                        <a:spcBef>
                          <a:spcPts val="0"/>
                        </a:spcBef>
                      </a:pPr>
                      <a:endParaRPr lang="en-US" sz="1350" b="1"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extLst>
                  <a:ext uri="{0D108BD9-81ED-4DB2-BD59-A6C34878D82A}">
                    <a16:rowId xmlns:a16="http://schemas.microsoft.com/office/drawing/2014/main" val="1730882830"/>
                  </a:ext>
                </a:extLst>
              </a:tr>
              <a:tr h="228600">
                <a:tc>
                  <a:txBody>
                    <a:bodyPr/>
                    <a:lstStyle/>
                    <a:p>
                      <a:pPr marL="0" marR="0">
                        <a:lnSpc>
                          <a:spcPts val="1300"/>
                        </a:lnSpc>
                        <a:spcBef>
                          <a:spcPts val="0"/>
                        </a:spcBef>
                      </a:pPr>
                      <a:r>
                        <a:rPr lang="en-US" sz="1350" b="0" spc="0" baseline="0">
                          <a:solidFill>
                            <a:schemeClr val="tx1">
                              <a:lumMod val="90000"/>
                              <a:lumOff val="10000"/>
                            </a:schemeClr>
                          </a:solidFill>
                          <a:effectLst/>
                        </a:rPr>
                        <a:t>Emergency</a:t>
                      </a:r>
                      <a:endParaRPr lang="en-US" sz="1350" b="0" spc="0" baseline="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a:solidFill>
                            <a:schemeClr val="tx1">
                              <a:lumMod val="90000"/>
                              <a:lumOff val="10000"/>
                            </a:schemeClr>
                          </a:solidFill>
                          <a:effectLst/>
                        </a:rPr>
                        <a:t>Within 24 hours of request</a:t>
                      </a:r>
                      <a:endParaRPr lang="en-US" sz="1350" b="0" spc="0" baseline="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351450390"/>
                  </a:ext>
                </a:extLst>
              </a:tr>
              <a:tr h="228600">
                <a:tc>
                  <a:txBody>
                    <a:bodyPr/>
                    <a:lstStyle/>
                    <a:p>
                      <a:pPr marL="0" marR="0">
                        <a:lnSpc>
                          <a:spcPts val="1300"/>
                        </a:lnSpc>
                        <a:spcBef>
                          <a:spcPts val="0"/>
                        </a:spcBef>
                      </a:pPr>
                      <a:r>
                        <a:rPr lang="en-US" sz="1350" b="0" spc="0" baseline="0" dirty="0">
                          <a:solidFill>
                            <a:schemeClr val="tx1">
                              <a:lumMod val="90000"/>
                              <a:lumOff val="10000"/>
                            </a:schemeClr>
                          </a:solidFill>
                          <a:effectLst/>
                        </a:rPr>
                        <a:t>Urgent care</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marL="0" marR="0">
                        <a:lnSpc>
                          <a:spcPts val="1300"/>
                        </a:lnSpc>
                        <a:spcBef>
                          <a:spcPts val="0"/>
                        </a:spcBef>
                      </a:pPr>
                      <a:r>
                        <a:rPr lang="en-US" sz="1350" b="0" spc="0" baseline="0" dirty="0">
                          <a:solidFill>
                            <a:schemeClr val="tx1">
                              <a:lumMod val="90000"/>
                              <a:lumOff val="10000"/>
                            </a:schemeClr>
                          </a:solidFill>
                          <a:effectLst/>
                        </a:rPr>
                        <a:t>Within 3 days of request</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426783784"/>
                  </a:ext>
                </a:extLst>
              </a:tr>
              <a:tr h="228600">
                <a:tc>
                  <a:txBody>
                    <a:bodyPr/>
                    <a:lstStyle/>
                    <a:p>
                      <a:pPr marL="0" marR="0">
                        <a:lnSpc>
                          <a:spcPts val="1300"/>
                        </a:lnSpc>
                        <a:spcBef>
                          <a:spcPts val="0"/>
                        </a:spcBef>
                      </a:pPr>
                      <a:r>
                        <a:rPr lang="en-US" sz="1350" b="0" spc="0" baseline="0" dirty="0">
                          <a:solidFill>
                            <a:schemeClr val="tx1">
                              <a:lumMod val="90000"/>
                              <a:lumOff val="10000"/>
                            </a:schemeClr>
                          </a:solidFill>
                          <a:effectLst/>
                        </a:rPr>
                        <a:t>Routine</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gridSpan="2">
                  <a:txBody>
                    <a:bodyPr/>
                    <a:lstStyle/>
                    <a:p>
                      <a:pPr marL="0" marR="0">
                        <a:lnSpc>
                          <a:spcPts val="1300"/>
                        </a:lnSpc>
                        <a:spcBef>
                          <a:spcPts val="0"/>
                        </a:spcBef>
                      </a:pPr>
                      <a:r>
                        <a:rPr lang="en-US" sz="1350" b="0" spc="0" baseline="0" dirty="0">
                          <a:solidFill>
                            <a:schemeClr val="tx1">
                              <a:lumMod val="90000"/>
                              <a:lumOff val="10000"/>
                            </a:schemeClr>
                          </a:solidFill>
                          <a:effectLst/>
                        </a:rPr>
                        <a:t>Within 45 days of request</a:t>
                      </a:r>
                      <a:endParaRPr lang="en-US" sz="1350" b="0" spc="0" baseline="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lang="en-IN"/>
                    </a:p>
                  </a:txBody>
                  <a:tcPr/>
                </a:tc>
                <a:extLst>
                  <a:ext uri="{0D108BD9-81ED-4DB2-BD59-A6C34878D82A}">
                    <a16:rowId xmlns:a16="http://schemas.microsoft.com/office/drawing/2014/main" val="1844332284"/>
                  </a:ext>
                </a:extLst>
              </a:tr>
            </a:tbl>
          </a:graphicData>
        </a:graphic>
      </p:graphicFrame>
      <p:sp>
        <p:nvSpPr>
          <p:cNvPr id="12" name="TextBox 11">
            <a:extLst>
              <a:ext uri="{FF2B5EF4-FFF2-40B4-BE49-F238E27FC236}">
                <a16:creationId xmlns:a16="http://schemas.microsoft.com/office/drawing/2014/main" id="{B2804C9B-9384-4506-D8D8-747EF24D36A3}"/>
              </a:ext>
            </a:extLst>
          </p:cNvPr>
          <p:cNvSpPr txBox="1"/>
          <p:nvPr/>
        </p:nvSpPr>
        <p:spPr>
          <a:xfrm>
            <a:off x="5336482" y="5963760"/>
            <a:ext cx="5525107" cy="453907"/>
          </a:xfrm>
          <a:prstGeom prst="rect">
            <a:avLst/>
          </a:prstGeom>
          <a:noFill/>
        </p:spPr>
        <p:txBody>
          <a:bodyPr wrap="square">
            <a:spAutoFit/>
          </a:bodyPr>
          <a:lstStyle/>
          <a:p>
            <a:pPr>
              <a:lnSpc>
                <a:spcPts val="1400"/>
              </a:lnSpc>
            </a:pPr>
            <a:r>
              <a:rPr lang="en-US" sz="1400" dirty="0">
                <a:solidFill>
                  <a:schemeClr val="tx1">
                    <a:lumMod val="90000"/>
                    <a:lumOff val="10000"/>
                  </a:schemeClr>
                </a:solidFill>
              </a:rPr>
              <a:t>The in-office wait time is less than 45 minutes, except when the provider is unavailable due to an emergency.</a:t>
            </a:r>
          </a:p>
        </p:txBody>
      </p:sp>
      <p:sp>
        <p:nvSpPr>
          <p:cNvPr id="16" name="Footer Placeholder 15">
            <a:extLst>
              <a:ext uri="{FF2B5EF4-FFF2-40B4-BE49-F238E27FC236}">
                <a16:creationId xmlns:a16="http://schemas.microsoft.com/office/drawing/2014/main" id="{3511FB43-CCC0-E215-31E7-82A75AD3B38E}"/>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15" name="Date Placeholder 14">
            <a:extLst>
              <a:ext uri="{FF2B5EF4-FFF2-40B4-BE49-F238E27FC236}">
                <a16:creationId xmlns:a16="http://schemas.microsoft.com/office/drawing/2014/main" id="{C2C5916F-DAA6-DD23-0037-144C829B6D80}"/>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858DD9-2DC5-4AE9-91EA-699A06EBC41E}"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838EFADD-6813-489E-8FB7-11BBF2FF54E3}" type="slidenum">
              <a:rPr lang="en-US"/>
              <a:pPr/>
              <a:t>13</a:t>
            </a:fld>
            <a:endParaRPr lang="en-US" dirty="0"/>
          </a:p>
        </p:txBody>
      </p:sp>
    </p:spTree>
    <p:extLst>
      <p:ext uri="{BB962C8B-B14F-4D97-AF65-F5344CB8AC3E}">
        <p14:creationId xmlns:p14="http://schemas.microsoft.com/office/powerpoint/2010/main" val="294910217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631" y="1855959"/>
            <a:ext cx="9758737" cy="3042607"/>
          </a:xfrm>
        </p:spPr>
        <p:txBody>
          <a:bodyPr/>
          <a:lstStyle/>
          <a:p>
            <a:r>
              <a:rPr lang="en-US" dirty="0"/>
              <a:t>Prior Authorizations</a:t>
            </a:r>
          </a:p>
        </p:txBody>
      </p:sp>
    </p:spTree>
    <p:extLst>
      <p:ext uri="{BB962C8B-B14F-4D97-AF65-F5344CB8AC3E}">
        <p14:creationId xmlns:p14="http://schemas.microsoft.com/office/powerpoint/2010/main" val="54967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 y="511969"/>
            <a:ext cx="6411819" cy="685323"/>
          </a:xfrm>
        </p:spPr>
        <p:txBody>
          <a:bodyPr/>
          <a:lstStyle/>
          <a:p>
            <a:r>
              <a:rPr lang="en-US" dirty="0"/>
              <a:t>How to Secure Prior Authorization</a:t>
            </a:r>
          </a:p>
        </p:txBody>
      </p:sp>
      <p:sp>
        <p:nvSpPr>
          <p:cNvPr id="2" name="Content Placeholder 1"/>
          <p:cNvSpPr>
            <a:spLocks noGrp="1"/>
          </p:cNvSpPr>
          <p:nvPr>
            <p:ph idx="13"/>
          </p:nvPr>
        </p:nvSpPr>
        <p:spPr>
          <a:xfrm>
            <a:off x="701675" y="1612900"/>
            <a:ext cx="6411819" cy="4868582"/>
          </a:xfrm>
        </p:spPr>
        <p:txBody>
          <a:bodyPr/>
          <a:lstStyle/>
          <a:p>
            <a:r>
              <a:rPr lang="en-US" dirty="0"/>
              <a:t>Prior Authorizations can be requested in the following ways:</a:t>
            </a:r>
          </a:p>
          <a:p>
            <a:pPr lvl="2">
              <a:spcAft>
                <a:spcPts val="600"/>
              </a:spcAft>
            </a:pPr>
            <a:r>
              <a:rPr lang="en-US" dirty="0"/>
              <a:t>Secure Provider Portal — preferred and fastest method</a:t>
            </a:r>
          </a:p>
          <a:p>
            <a:pPr lvl="3">
              <a:spcAft>
                <a:spcPts val="600"/>
              </a:spcAft>
            </a:pPr>
            <a:r>
              <a:rPr lang="en-US" dirty="0"/>
              <a:t>Ambetter and Wellcare by Allwell: </a:t>
            </a:r>
            <a:r>
              <a:rPr lang="en-US" dirty="0">
                <a:hlinkClick r:id="rId3"/>
              </a:rPr>
              <a:t>Provider.ARHealthWellness.com</a:t>
            </a:r>
            <a:endParaRPr lang="en-US" dirty="0"/>
          </a:p>
          <a:p>
            <a:pPr lvl="2">
              <a:spcBef>
                <a:spcPts val="1200"/>
              </a:spcBef>
              <a:spcAft>
                <a:spcPts val="600"/>
              </a:spcAft>
            </a:pPr>
            <a:r>
              <a:rPr lang="en-US" dirty="0"/>
              <a:t>Phone</a:t>
            </a:r>
          </a:p>
          <a:p>
            <a:pPr lvl="3">
              <a:spcAft>
                <a:spcPts val="600"/>
              </a:spcAft>
            </a:pPr>
            <a:r>
              <a:rPr lang="en-US" dirty="0"/>
              <a:t>Ambetter: 1-877-617-0390 (TTY: 1-877-617-0392)</a:t>
            </a:r>
          </a:p>
          <a:p>
            <a:pPr lvl="3"/>
            <a:r>
              <a:rPr lang="en-US" dirty="0"/>
              <a:t>Wellcare by Allwell: 1-855-565-9518 (TTY: 711)</a:t>
            </a:r>
          </a:p>
          <a:p>
            <a:pPr lvl="2">
              <a:spcBef>
                <a:spcPts val="1200"/>
              </a:spcBef>
              <a:spcAft>
                <a:spcPts val="600"/>
              </a:spcAft>
            </a:pPr>
            <a:r>
              <a:rPr lang="en-US" dirty="0"/>
              <a:t>Fax </a:t>
            </a:r>
          </a:p>
          <a:p>
            <a:pPr lvl="3"/>
            <a:r>
              <a:rPr lang="en-US" dirty="0"/>
              <a:t>IP and OP paper forms are available on the website </a:t>
            </a:r>
            <a:br>
              <a:rPr lang="en-US" dirty="0"/>
            </a:br>
            <a:r>
              <a:rPr lang="en-US" dirty="0"/>
              <a:t>under Provider Resources.</a:t>
            </a:r>
          </a:p>
          <a:p>
            <a:pPr lvl="4">
              <a:spcAft>
                <a:spcPts val="600"/>
              </a:spcAft>
            </a:pPr>
            <a:r>
              <a:rPr lang="en-US" dirty="0"/>
              <a:t>Ambetter: 1-866-884-9580</a:t>
            </a:r>
          </a:p>
          <a:p>
            <a:pPr lvl="4"/>
            <a:r>
              <a:rPr lang="en-US" dirty="0"/>
              <a:t>Wellcare by Allwell: 1-833-562-7172</a:t>
            </a:r>
          </a:p>
        </p:txBody>
      </p:sp>
      <p:sp>
        <p:nvSpPr>
          <p:cNvPr id="8" name="Content Placeholder 1">
            <a:extLst>
              <a:ext uri="{FF2B5EF4-FFF2-40B4-BE49-F238E27FC236}">
                <a16:creationId xmlns:a16="http://schemas.microsoft.com/office/drawing/2014/main" id="{09362ED0-A4C0-5F2B-385B-B5CEFB6D68A4}"/>
              </a:ext>
            </a:extLst>
          </p:cNvPr>
          <p:cNvSpPr txBox="1">
            <a:spLocks/>
          </p:cNvSpPr>
          <p:nvPr/>
        </p:nvSpPr>
        <p:spPr>
          <a:xfrm>
            <a:off x="6971080" y="2281711"/>
            <a:ext cx="4279128" cy="2577890"/>
          </a:xfrm>
          <a:prstGeom prst="round2DiagRect">
            <a:avLst/>
          </a:prstGeom>
          <a:solidFill>
            <a:schemeClr val="accent1">
              <a:lumMod val="20000"/>
              <a:lumOff val="80000"/>
            </a:schemeClr>
          </a:solidFill>
        </p:spPr>
        <p:txBody>
          <a:bodyPr vert="horz" lIns="274320" tIns="45720" rIns="91440" bIns="45720" rtlCol="0" anchor="ctr">
            <a:noAutofit/>
          </a:bodyPr>
          <a:lstStyle>
            <a:lvl1pPr marL="0" indent="0" algn="l" defTabSz="914400" rtl="0" eaLnBrk="1" latinLnBrk="0" hangingPunct="1">
              <a:lnSpc>
                <a:spcPts val="2100"/>
              </a:lnSpc>
              <a:spcBef>
                <a:spcPts val="0"/>
              </a:spcBef>
              <a:spcAft>
                <a:spcPts val="1200"/>
              </a:spcAft>
              <a:buFont typeface="Arial" panose="020B0604020202020204" pitchFamily="34" charset="0"/>
              <a:buNone/>
              <a:defRPr sz="1900" b="1" kern="1200">
                <a:solidFill>
                  <a:schemeClr val="tx1">
                    <a:lumMod val="90000"/>
                    <a:lumOff val="10000"/>
                  </a:schemeClr>
                </a:solidFill>
                <a:latin typeface="+mn-lt"/>
                <a:ea typeface="+mn-ea"/>
                <a:cs typeface="+mn-cs"/>
              </a:defRPr>
            </a:lvl1pPr>
            <a:lvl2pPr marL="0" indent="0" algn="l" defTabSz="914400" rtl="0" eaLnBrk="1" latinLnBrk="0" hangingPunct="1">
              <a:lnSpc>
                <a:spcPts val="2100"/>
              </a:lnSpc>
              <a:spcBef>
                <a:spcPts val="0"/>
              </a:spcBef>
              <a:spcAft>
                <a:spcPts val="1200"/>
              </a:spcAft>
              <a:buFont typeface="Arial" panose="020B0604020202020204" pitchFamily="34" charset="0"/>
              <a:buNone/>
              <a:defRPr sz="1900" kern="1200">
                <a:solidFill>
                  <a:schemeClr val="tx1">
                    <a:lumMod val="90000"/>
                    <a:lumOff val="10000"/>
                  </a:schemeClr>
                </a:solidFill>
                <a:latin typeface="+mn-lt"/>
                <a:ea typeface="+mn-ea"/>
                <a:cs typeface="+mn-cs"/>
              </a:defRPr>
            </a:lvl2pPr>
            <a:lvl3pPr marL="233363" indent="-233363" algn="l" defTabSz="914400" rtl="0" eaLnBrk="1" latinLnBrk="0" hangingPunct="1">
              <a:lnSpc>
                <a:spcPts val="2100"/>
              </a:lnSpc>
              <a:spcBef>
                <a:spcPts val="0"/>
              </a:spcBef>
              <a:spcAft>
                <a:spcPts val="1200"/>
              </a:spcAft>
              <a:buClr>
                <a:schemeClr val="accent1"/>
              </a:buClr>
              <a:buFont typeface="Wingdings 3" panose="05040102010807070707" pitchFamily="18" charset="2"/>
              <a:buChar char=""/>
              <a:defRPr sz="1900" kern="1200">
                <a:solidFill>
                  <a:schemeClr val="tx1">
                    <a:lumMod val="90000"/>
                    <a:lumOff val="10000"/>
                  </a:schemeClr>
                </a:solidFill>
                <a:latin typeface="+mn-lt"/>
                <a:ea typeface="+mn-ea"/>
                <a:cs typeface="+mn-cs"/>
              </a:defRPr>
            </a:lvl3pPr>
            <a:lvl4pPr marL="457200" indent="-169863" algn="l" defTabSz="914400" rtl="0" eaLnBrk="1" latinLnBrk="0" hangingPunct="1">
              <a:lnSpc>
                <a:spcPts val="2100"/>
              </a:lnSpc>
              <a:spcBef>
                <a:spcPts val="0"/>
              </a:spcBef>
              <a:spcAft>
                <a:spcPts val="1200"/>
              </a:spcAft>
              <a:buFont typeface="Arial" panose="020B0604020202020204" pitchFamily="34" charset="0"/>
              <a:buChar char="•"/>
              <a:defRPr sz="1900" kern="1200">
                <a:solidFill>
                  <a:schemeClr val="tx1">
                    <a:lumMod val="90000"/>
                    <a:lumOff val="10000"/>
                  </a:schemeClr>
                </a:solidFill>
                <a:latin typeface="+mn-lt"/>
                <a:ea typeface="+mn-ea"/>
                <a:cs typeface="+mn-cs"/>
              </a:defRPr>
            </a:lvl4pPr>
            <a:lvl5pPr marL="690563" indent="-228600" algn="l" defTabSz="914400" rtl="0" eaLnBrk="1" latinLnBrk="0" hangingPunct="1">
              <a:lnSpc>
                <a:spcPts val="2100"/>
              </a:lnSpc>
              <a:spcBef>
                <a:spcPts val="0"/>
              </a:spcBef>
              <a:spcAft>
                <a:spcPts val="1200"/>
              </a:spcAft>
              <a:buFont typeface="Calibri" panose="020F0502020204030204" pitchFamily="34" charset="0"/>
              <a:buChar char="‒"/>
              <a:defRPr sz="19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pPr>
            <a:r>
              <a:rPr lang="en-US" sz="1800" dirty="0"/>
              <a:t>After normal business hours and on holidays, calls are directed to the plan’s 24-hour Nurse Advice Line. Notification of authorization will be returned via phone, fax, or web. </a:t>
            </a:r>
          </a:p>
        </p:txBody>
      </p:sp>
      <p:sp>
        <p:nvSpPr>
          <p:cNvPr id="6" name="Footer Placeholder 5">
            <a:extLst>
              <a:ext uri="{FF2B5EF4-FFF2-40B4-BE49-F238E27FC236}">
                <a16:creationId xmlns:a16="http://schemas.microsoft.com/office/drawing/2014/main" id="{0AB7E20F-7780-E847-A392-64080F61699B}"/>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935020BD-350F-FD09-51D2-C2AC0FBFD269}"/>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950F26-6832-46C1-82D5-FFD0F562B5B0}"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15</a:t>
            </a:fld>
            <a:endParaRPr lang="en-US" dirty="0"/>
          </a:p>
        </p:txBody>
      </p:sp>
    </p:spTree>
    <p:extLst>
      <p:ext uri="{BB962C8B-B14F-4D97-AF65-F5344CB8AC3E}">
        <p14:creationId xmlns:p14="http://schemas.microsoft.com/office/powerpoint/2010/main" val="332902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BB0ABD-A0CB-429D-8807-EACAA9BDA6F5}"/>
              </a:ext>
            </a:extLst>
          </p:cNvPr>
          <p:cNvSpPr>
            <a:spLocks noGrp="1"/>
          </p:cNvSpPr>
          <p:nvPr>
            <p:ph type="title"/>
          </p:nvPr>
        </p:nvSpPr>
        <p:spPr>
          <a:xfrm>
            <a:off x="640080" y="511969"/>
            <a:ext cx="6357620" cy="685323"/>
          </a:xfrm>
        </p:spPr>
        <p:txBody>
          <a:bodyPr/>
          <a:lstStyle/>
          <a:p>
            <a:r>
              <a:rPr lang="en-US" dirty="0"/>
              <a:t>Pre-Auth Check Tool (1 of 2)</a:t>
            </a:r>
          </a:p>
        </p:txBody>
      </p:sp>
      <p:pic>
        <p:nvPicPr>
          <p:cNvPr id="8" name="Content Placeholder 7" descr="A screenshot of the Pre-Auth Check tool page on the Arkansas Health and Wellness website.">
            <a:extLst>
              <a:ext uri="{FF2B5EF4-FFF2-40B4-BE49-F238E27FC236}">
                <a16:creationId xmlns:a16="http://schemas.microsoft.com/office/drawing/2014/main" id="{21C659EA-C7E3-4D65-BC81-F628F6B6C182}"/>
              </a:ext>
            </a:extLst>
          </p:cNvPr>
          <p:cNvPicPr>
            <a:picLocks noGrp="1" noChangeAspect="1"/>
          </p:cNvPicPr>
          <p:nvPr>
            <p:ph idx="4294967295"/>
          </p:nvPr>
        </p:nvPicPr>
        <p:blipFill>
          <a:blip r:embed="rId4"/>
          <a:stretch>
            <a:fillRect/>
          </a:stretch>
        </p:blipFill>
        <p:spPr>
          <a:xfrm>
            <a:off x="2126689" y="1317625"/>
            <a:ext cx="8289925" cy="5038725"/>
          </a:xfrm>
        </p:spPr>
      </p:pic>
      <p:sp>
        <p:nvSpPr>
          <p:cNvPr id="3" name="Footer Placeholder 2">
            <a:extLst>
              <a:ext uri="{FF2B5EF4-FFF2-40B4-BE49-F238E27FC236}">
                <a16:creationId xmlns:a16="http://schemas.microsoft.com/office/drawing/2014/main" id="{81679A36-5171-22FE-3273-D16BF4B57BF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25541557-E5BE-0A55-788F-6CAB32BBE08F}"/>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C3A8BA-1465-4B96-A21C-5B80A9002585}"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1972B66-D687-4F30-9FEA-6DB7CB4BB297}"/>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D57F1E4F-1CFF-5643-939E-217C01CDF565}" type="slidenum">
              <a:rPr lang="en-US"/>
              <a:pPr/>
              <a:t>16</a:t>
            </a:fld>
            <a:endParaRPr lang="en-US" dirty="0"/>
          </a:p>
        </p:txBody>
      </p:sp>
    </p:spTree>
    <p:extLst>
      <p:ext uri="{BB962C8B-B14F-4D97-AF65-F5344CB8AC3E}">
        <p14:creationId xmlns:p14="http://schemas.microsoft.com/office/powerpoint/2010/main" val="41972156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511969"/>
            <a:ext cx="6357620" cy="685323"/>
          </a:xfrm>
        </p:spPr>
        <p:txBody>
          <a:bodyPr/>
          <a:lstStyle/>
          <a:p>
            <a:r>
              <a:rPr lang="en-US" sz="3200" dirty="0">
                <a:solidFill>
                  <a:schemeClr val="tx1"/>
                </a:solidFill>
              </a:rPr>
              <a:t>Pre-Auth Check Tool (2 of 2)</a:t>
            </a:r>
          </a:p>
        </p:txBody>
      </p:sp>
      <p:pic>
        <p:nvPicPr>
          <p:cNvPr id="9" name="Content Placeholder 8" descr="A screenshot of the Ambetter Pre-Auth website page. underneath the header this is a disclaimer section. directly following the disclaimer section there is a section of hyperlinked words that take you to specific care needs ( vision, Dental, Behavioral, etc.)"/>
          <p:cNvPicPr>
            <a:picLocks noGrp="1" noChangeAspect="1"/>
          </p:cNvPicPr>
          <p:nvPr>
            <p:ph idx="13"/>
          </p:nvPr>
        </p:nvPicPr>
        <p:blipFill>
          <a:blip r:embed="rId4"/>
          <a:stretch>
            <a:fillRect/>
          </a:stretch>
        </p:blipFill>
        <p:spPr>
          <a:xfrm>
            <a:off x="2093368" y="1612900"/>
            <a:ext cx="8100513" cy="4351338"/>
          </a:xfrm>
          <a:prstGeom prst="rect">
            <a:avLst/>
          </a:prstGeom>
        </p:spPr>
      </p:pic>
      <p:sp>
        <p:nvSpPr>
          <p:cNvPr id="5" name="Footer Placeholder 4">
            <a:extLst>
              <a:ext uri="{FF2B5EF4-FFF2-40B4-BE49-F238E27FC236}">
                <a16:creationId xmlns:a16="http://schemas.microsoft.com/office/drawing/2014/main" id="{CD9445B8-2307-E378-E86F-1024715A7018}"/>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462DA236-52B4-4A50-11DC-353DA9DAA2C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BDD7AD-39F0-4FD4-A127-9F3E143EDE46}"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838EFADD-6813-489E-8FB7-11BBF2FF54E3}" type="slidenum">
              <a:rPr lang="en-US" sz="1800" b="0">
                <a:solidFill>
                  <a:schemeClr val="tx1"/>
                </a:solidFill>
              </a:rPr>
              <a:pPr>
                <a:defRPr/>
              </a:pPr>
              <a:t>17</a:t>
            </a:fld>
            <a:endParaRPr lang="en-US" sz="1800" b="0" dirty="0">
              <a:solidFill>
                <a:schemeClr val="tx1"/>
              </a:solidFill>
            </a:endParaRPr>
          </a:p>
        </p:txBody>
      </p:sp>
    </p:spTree>
    <p:extLst>
      <p:ext uri="{BB962C8B-B14F-4D97-AF65-F5344CB8AC3E}">
        <p14:creationId xmlns:p14="http://schemas.microsoft.com/office/powerpoint/2010/main" val="4172057902"/>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9139E7-094C-9EDA-F79C-1D1C4A49D465}"/>
              </a:ext>
            </a:extLst>
          </p:cNvPr>
          <p:cNvSpPr>
            <a:spLocks noGrp="1"/>
          </p:cNvSpPr>
          <p:nvPr>
            <p:ph type="ctrTitle"/>
          </p:nvPr>
        </p:nvSpPr>
        <p:spPr/>
        <p:txBody>
          <a:bodyPr/>
          <a:lstStyle/>
          <a:p>
            <a:r>
              <a:rPr lang="en-US" dirty="0"/>
              <a:t>Secure Provider Portal</a:t>
            </a:r>
          </a:p>
        </p:txBody>
      </p:sp>
    </p:spTree>
    <p:extLst>
      <p:ext uri="{BB962C8B-B14F-4D97-AF65-F5344CB8AC3E}">
        <p14:creationId xmlns:p14="http://schemas.microsoft.com/office/powerpoint/2010/main" val="17174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 y="511969"/>
            <a:ext cx="7577945" cy="685323"/>
          </a:xfrm>
        </p:spPr>
        <p:txBody>
          <a:bodyPr>
            <a:noAutofit/>
          </a:bodyPr>
          <a:lstStyle/>
          <a:p>
            <a:r>
              <a:rPr lang="en-US" dirty="0"/>
              <a:t>Secure Provider Portal — Create An Account</a:t>
            </a:r>
          </a:p>
        </p:txBody>
      </p:sp>
      <p:sp>
        <p:nvSpPr>
          <p:cNvPr id="2" name="Content Placeholder 1"/>
          <p:cNvSpPr>
            <a:spLocks noGrp="1"/>
          </p:cNvSpPr>
          <p:nvPr>
            <p:ph idx="13"/>
          </p:nvPr>
        </p:nvSpPr>
        <p:spPr>
          <a:xfrm>
            <a:off x="701171" y="1612422"/>
            <a:ext cx="3604611" cy="897487"/>
          </a:xfrm>
        </p:spPr>
        <p:txBody>
          <a:bodyPr/>
          <a:lstStyle/>
          <a:p>
            <a:r>
              <a:rPr lang="en-US" dirty="0"/>
              <a:t>Registration is free and easy</a:t>
            </a:r>
          </a:p>
          <a:p>
            <a:r>
              <a:rPr lang="en-US" dirty="0">
                <a:hlinkClick r:id="rId4"/>
              </a:rPr>
              <a:t>Provider.ARHealthWellness.com</a:t>
            </a:r>
            <a:endParaRPr lang="en-US" dirty="0"/>
          </a:p>
          <a:p>
            <a:endParaRPr lang="en-US" dirty="0"/>
          </a:p>
        </p:txBody>
      </p:sp>
      <p:pic>
        <p:nvPicPr>
          <p:cNvPr id="9" name="Picture 8" descr="A screenshot of an Arkansas Health and Wellness login page that is prompting for a username. A big blue button that reads &quot;Log In&quot; sits under the username box.">
            <a:extLst>
              <a:ext uri="{FF2B5EF4-FFF2-40B4-BE49-F238E27FC236}">
                <a16:creationId xmlns:a16="http://schemas.microsoft.com/office/drawing/2014/main" id="{38326309-E983-40AA-B559-CB4B594DF46C}"/>
              </a:ext>
            </a:extLst>
          </p:cNvPr>
          <p:cNvPicPr>
            <a:picLocks noChangeAspect="1"/>
          </p:cNvPicPr>
          <p:nvPr/>
        </p:nvPicPr>
        <p:blipFill>
          <a:blip r:embed="rId5"/>
          <a:stretch>
            <a:fillRect/>
          </a:stretch>
        </p:blipFill>
        <p:spPr>
          <a:xfrm>
            <a:off x="3327250" y="2509909"/>
            <a:ext cx="6206825" cy="3096195"/>
          </a:xfrm>
          <a:prstGeom prst="rect">
            <a:avLst/>
          </a:prstGeom>
        </p:spPr>
      </p:pic>
      <p:sp>
        <p:nvSpPr>
          <p:cNvPr id="6" name="Footer Placeholder 5">
            <a:extLst>
              <a:ext uri="{FF2B5EF4-FFF2-40B4-BE49-F238E27FC236}">
                <a16:creationId xmlns:a16="http://schemas.microsoft.com/office/drawing/2014/main" id="{08861766-546B-63C5-B4F9-01500E054E11}"/>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0600BAF-A330-8E72-89C6-BAD379A8FF5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FA225D-DDFA-45EC-89E8-90B900B1A1CD}"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19</a:t>
            </a:fld>
            <a:endParaRPr lang="en-US" dirty="0"/>
          </a:p>
        </p:txBody>
      </p:sp>
    </p:spTree>
    <p:extLst>
      <p:ext uri="{BB962C8B-B14F-4D97-AF65-F5344CB8AC3E}">
        <p14:creationId xmlns:p14="http://schemas.microsoft.com/office/powerpoint/2010/main" val="197513286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 y="511969"/>
            <a:ext cx="2253591" cy="685323"/>
          </a:xfrm>
        </p:spPr>
        <p:txBody>
          <a:bodyPr>
            <a:normAutofit/>
          </a:bodyPr>
          <a:lstStyle/>
          <a:p>
            <a:r>
              <a:rPr lang="en-US" dirty="0"/>
              <a:t>Disclaimer</a:t>
            </a:r>
          </a:p>
        </p:txBody>
      </p:sp>
      <p:sp>
        <p:nvSpPr>
          <p:cNvPr id="2" name="Content Placeholder 1"/>
          <p:cNvSpPr>
            <a:spLocks noGrp="1"/>
          </p:cNvSpPr>
          <p:nvPr>
            <p:ph idx="13"/>
          </p:nvPr>
        </p:nvSpPr>
        <p:spPr>
          <a:xfrm>
            <a:off x="701675" y="1612900"/>
            <a:ext cx="10916584" cy="4613088"/>
          </a:xfrm>
        </p:spPr>
        <p:txBody>
          <a:bodyPr>
            <a:noAutofit/>
          </a:bodyPr>
          <a:lstStyle/>
          <a:p>
            <a:pPr lvl="2"/>
            <a:r>
              <a:rPr lang="en-US" sz="1800" dirty="0"/>
              <a:t>Arkansas Health &amp; Wellness has produced this material as an informational reference for providers furnishing services in our contract network. Arkansas Health &amp; Wellness employees, agents, and staff make no representation, warranty, or guarantee that this compilation of information is error-free and will bear no responsibility or liability for the results or consequences of the use of this material.</a:t>
            </a:r>
          </a:p>
          <a:p>
            <a:pPr lvl="2"/>
            <a:r>
              <a:rPr lang="en-US" sz="1800" dirty="0"/>
              <a:t>The presentation is a general summary that explains certain aspects of the program but is not a legal document.</a:t>
            </a:r>
          </a:p>
          <a:p>
            <a:pPr lvl="2"/>
            <a:r>
              <a:rPr lang="en-US" sz="1800" dirty="0"/>
              <a:t>Although every reasonable effort has been made to assure the accuracy of the information within these pages at the time of publication, the program is constantly changing, and it is the responsibility of each provider to remain abreast of the program requirements. Any regulations, policies, and/or guidelines cited in this publication are subject to change without further notice. </a:t>
            </a:r>
          </a:p>
          <a:p>
            <a:pPr lvl="2"/>
            <a:r>
              <a:rPr lang="en-US" sz="1800" dirty="0"/>
              <a:t>All Current Procedural Terminology (CPT) are copyright 2025 of the American Medical Association (AMA). All rights reserved. CPT is a registered trademark of the American Medical Association. Applicable Federal Acquisition Regulation (FARS/DFARS) restrictions apply to government use. The AMA assumes no liability for data contained or not contained herein. </a:t>
            </a:r>
          </a:p>
        </p:txBody>
      </p:sp>
      <p:sp>
        <p:nvSpPr>
          <p:cNvPr id="7" name="Footer Placeholder 6">
            <a:extLst>
              <a:ext uri="{FF2B5EF4-FFF2-40B4-BE49-F238E27FC236}">
                <a16:creationId xmlns:a16="http://schemas.microsoft.com/office/drawing/2014/main" id="{6051B98C-B6D0-7837-2964-DE6E3F23C1BB}"/>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Confidential and Proprietary Information. AHW25-H-016</a:t>
            </a:r>
          </a:p>
        </p:txBody>
      </p:sp>
      <p:sp>
        <p:nvSpPr>
          <p:cNvPr id="6" name="Date Placeholder 5">
            <a:extLst>
              <a:ext uri="{FF2B5EF4-FFF2-40B4-BE49-F238E27FC236}">
                <a16:creationId xmlns:a16="http://schemas.microsoft.com/office/drawing/2014/main" id="{F5D7E6FA-4F28-092F-DA2D-F9B22FF4D8F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04D6E-F053-45C9-8993-734F4EF9CA53}"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a:xfrm>
            <a:off x="9110663" y="6356350"/>
            <a:ext cx="2743200" cy="365125"/>
          </a:xfrm>
        </p:spPr>
        <p:txBody>
          <a:bodyPr/>
          <a:lstStyle/>
          <a:p>
            <a:r>
              <a:rPr lang="en-US" dirty="0"/>
              <a:t>2</a:t>
            </a:r>
          </a:p>
        </p:txBody>
      </p:sp>
    </p:spTree>
    <p:extLst>
      <p:ext uri="{BB962C8B-B14F-4D97-AF65-F5344CB8AC3E}">
        <p14:creationId xmlns:p14="http://schemas.microsoft.com/office/powerpoint/2010/main" val="1042573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 y="511969"/>
            <a:ext cx="6535544" cy="685323"/>
          </a:xfrm>
        </p:spPr>
        <p:txBody>
          <a:bodyPr/>
          <a:lstStyle/>
          <a:p>
            <a:r>
              <a:rPr lang="en-US" dirty="0"/>
              <a:t>Secure Provider Portal — Features</a:t>
            </a:r>
          </a:p>
        </p:txBody>
      </p:sp>
      <p:sp>
        <p:nvSpPr>
          <p:cNvPr id="2" name="Content Placeholder 1"/>
          <p:cNvSpPr>
            <a:spLocks noGrp="1"/>
          </p:cNvSpPr>
          <p:nvPr>
            <p:ph idx="13"/>
          </p:nvPr>
        </p:nvSpPr>
        <p:spPr>
          <a:xfrm>
            <a:off x="701675" y="1612900"/>
            <a:ext cx="9423960" cy="4351338"/>
          </a:xfrm>
        </p:spPr>
        <p:txBody>
          <a:bodyPr/>
          <a:lstStyle/>
          <a:p>
            <a:pPr lvl="2"/>
            <a:r>
              <a:rPr lang="en-US" dirty="0"/>
              <a:t>A member eligibility overview page that reflects all critical data in a single view</a:t>
            </a:r>
          </a:p>
          <a:p>
            <a:pPr lvl="2"/>
            <a:r>
              <a:rPr lang="en-US" dirty="0"/>
              <a:t>Ability to submit and track the status of claim reconsiderations online</a:t>
            </a:r>
          </a:p>
          <a:p>
            <a:pPr lvl="2"/>
            <a:r>
              <a:rPr lang="en-US" dirty="0"/>
              <a:t>Expanded free text fields for reconsideration comments and explanations</a:t>
            </a:r>
          </a:p>
          <a:p>
            <a:pPr lvl="2"/>
            <a:r>
              <a:rPr lang="en-US" dirty="0"/>
              <a:t>Attach required documentation when filing a reconsideration </a:t>
            </a:r>
          </a:p>
          <a:p>
            <a:pPr lvl="2"/>
            <a:r>
              <a:rPr lang="en-US" dirty="0"/>
              <a:t>Upload records for care gap information. </a:t>
            </a:r>
          </a:p>
          <a:p>
            <a:pPr lvl="2"/>
            <a:r>
              <a:rPr lang="en-US" dirty="0"/>
              <a:t>Receive push notifications regarding reconsideration status changes</a:t>
            </a:r>
          </a:p>
          <a:p>
            <a:pPr lvl="2"/>
            <a:r>
              <a:rPr lang="en-US" dirty="0"/>
              <a:t>Void/Recoup option on claims already adjudicated by the health plan </a:t>
            </a:r>
            <a:br>
              <a:rPr lang="en-US" dirty="0"/>
            </a:br>
            <a:r>
              <a:rPr lang="en-US" dirty="0"/>
              <a:t>(refer to page 92 of the manual available in the Portal for instructions)</a:t>
            </a:r>
          </a:p>
        </p:txBody>
      </p:sp>
      <p:sp>
        <p:nvSpPr>
          <p:cNvPr id="6" name="Footer Placeholder 5">
            <a:extLst>
              <a:ext uri="{FF2B5EF4-FFF2-40B4-BE49-F238E27FC236}">
                <a16:creationId xmlns:a16="http://schemas.microsoft.com/office/drawing/2014/main" id="{3A709C83-1405-D004-EF02-DF571AD54EBD}"/>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372739A-1444-31DD-47FD-4D88C6B95EFB}"/>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C79FCF-6FA7-44F6-B2C3-1B6438E292AC}"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20</a:t>
            </a:fld>
            <a:endParaRPr lang="en-US" dirty="0"/>
          </a:p>
        </p:txBody>
      </p:sp>
    </p:spTree>
    <p:extLst>
      <p:ext uri="{BB962C8B-B14F-4D97-AF65-F5344CB8AC3E}">
        <p14:creationId xmlns:p14="http://schemas.microsoft.com/office/powerpoint/2010/main" val="3906429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511969"/>
            <a:ext cx="8388173" cy="685323"/>
          </a:xfrm>
        </p:spPr>
        <p:txBody>
          <a:bodyPr>
            <a:noAutofit/>
          </a:bodyPr>
          <a:lstStyle/>
          <a:p>
            <a:r>
              <a:rPr lang="en-US" dirty="0"/>
              <a:t>Patient Overview — Document Resource Center</a:t>
            </a:r>
          </a:p>
        </p:txBody>
      </p:sp>
      <p:pic>
        <p:nvPicPr>
          <p:cNvPr id="6" name="Picture 5" descr="A screenshot of the Document Resource Center page. There is a section at the top that reads document upload and a section that reads document review. Below that is a form field with drop down menus and a file upload button. at the bottom of the page there is a small green button that reads &quot;submit&quot;&#10;&#10;"/>
          <p:cNvPicPr>
            <a:picLocks noChangeAspect="1"/>
          </p:cNvPicPr>
          <p:nvPr/>
        </p:nvPicPr>
        <p:blipFill>
          <a:blip r:embed="rId4"/>
          <a:stretch>
            <a:fillRect/>
          </a:stretch>
        </p:blipFill>
        <p:spPr>
          <a:xfrm>
            <a:off x="2147445" y="1659249"/>
            <a:ext cx="7500236" cy="4234827"/>
          </a:xfrm>
          <a:prstGeom prst="rect">
            <a:avLst/>
          </a:prstGeom>
        </p:spPr>
      </p:pic>
      <p:sp>
        <p:nvSpPr>
          <p:cNvPr id="5" name="Footer Placeholder 4">
            <a:extLst>
              <a:ext uri="{FF2B5EF4-FFF2-40B4-BE49-F238E27FC236}">
                <a16:creationId xmlns:a16="http://schemas.microsoft.com/office/drawing/2014/main" id="{300A24AB-5B6E-B5EF-9E3C-11235B3EF803}"/>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43973EC3-8364-7989-C2BF-625C85A74D2D}"/>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869335-2F55-4E65-AF59-8C30CDD68327}"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21</a:t>
            </a:fld>
            <a:endParaRPr lang="en-US" dirty="0"/>
          </a:p>
        </p:txBody>
      </p:sp>
    </p:spTree>
    <p:extLst>
      <p:ext uri="{BB962C8B-B14F-4D97-AF65-F5344CB8AC3E}">
        <p14:creationId xmlns:p14="http://schemas.microsoft.com/office/powerpoint/2010/main" val="3737920375"/>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7DD-340E-96FC-8325-0CF844B5818D}"/>
              </a:ext>
            </a:extLst>
          </p:cNvPr>
          <p:cNvSpPr>
            <a:spLocks noGrp="1"/>
          </p:cNvSpPr>
          <p:nvPr>
            <p:ph type="ctrTitle"/>
          </p:nvPr>
        </p:nvSpPr>
        <p:spPr>
          <a:xfrm>
            <a:off x="1216631" y="1855959"/>
            <a:ext cx="9758737" cy="3042607"/>
          </a:xfrm>
        </p:spPr>
        <p:txBody>
          <a:bodyPr/>
          <a:lstStyle/>
          <a:p>
            <a:r>
              <a:rPr lang="en-US" dirty="0"/>
              <a:t>Self-Led Provider Trainings</a:t>
            </a:r>
          </a:p>
        </p:txBody>
      </p:sp>
    </p:spTree>
    <p:extLst>
      <p:ext uri="{BB962C8B-B14F-4D97-AF65-F5344CB8AC3E}">
        <p14:creationId xmlns:p14="http://schemas.microsoft.com/office/powerpoint/2010/main" val="1480267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EB7B1C-1365-6E7E-C88C-5DDEAD67E8A3}"/>
              </a:ext>
            </a:extLst>
          </p:cNvPr>
          <p:cNvSpPr>
            <a:spLocks noGrp="1"/>
          </p:cNvSpPr>
          <p:nvPr>
            <p:ph type="title"/>
          </p:nvPr>
        </p:nvSpPr>
        <p:spPr>
          <a:xfrm>
            <a:off x="640080" y="511969"/>
            <a:ext cx="6638925" cy="685323"/>
          </a:xfrm>
        </p:spPr>
        <p:txBody>
          <a:bodyPr/>
          <a:lstStyle/>
          <a:p>
            <a:r>
              <a:rPr lang="en-US" dirty="0"/>
              <a:t>Self-Led Provider Trainings (1 of 2)</a:t>
            </a:r>
          </a:p>
        </p:txBody>
      </p:sp>
      <p:pic>
        <p:nvPicPr>
          <p:cNvPr id="11" name="Content Placeholder 10" descr="A website menu vertically stacked that reads &quot;For Providers&quot; at the top. The buttons are green and the wording is white. The tabs read &quot;Login, Become a Provider, Pre-Auth Check, Provider Financial Support and Resources, and Pharmacy. Below those buttons is a tab for Provider Resources with drop down tabs.">
            <a:extLst>
              <a:ext uri="{FF2B5EF4-FFF2-40B4-BE49-F238E27FC236}">
                <a16:creationId xmlns:a16="http://schemas.microsoft.com/office/drawing/2014/main" id="{FCB7F329-C8EB-5326-F485-D870673EFCAA}"/>
              </a:ext>
            </a:extLst>
          </p:cNvPr>
          <p:cNvPicPr>
            <a:picLocks noGrp="1" noChangeAspect="1"/>
          </p:cNvPicPr>
          <p:nvPr>
            <p:ph sz="half" idx="4294967295"/>
          </p:nvPr>
        </p:nvPicPr>
        <p:blipFill>
          <a:blip r:embed="rId4"/>
          <a:stretch>
            <a:fillRect/>
          </a:stretch>
        </p:blipFill>
        <p:spPr>
          <a:xfrm>
            <a:off x="1371600" y="1457626"/>
            <a:ext cx="2371725" cy="4127500"/>
          </a:xfrm>
          <a:prstGeom prst="rect">
            <a:avLst/>
          </a:prstGeom>
        </p:spPr>
      </p:pic>
      <p:pic>
        <p:nvPicPr>
          <p:cNvPr id="7" name="Content Placeholder 6" descr="A screenshot from the Arkansas Health and Wellness website for Provider Training. Following the header. There are hyperlinked words that lead you to other related topics of interest. ">
            <a:extLst>
              <a:ext uri="{FF2B5EF4-FFF2-40B4-BE49-F238E27FC236}">
                <a16:creationId xmlns:a16="http://schemas.microsoft.com/office/drawing/2014/main" id="{B550FE85-A3B5-D078-E650-B195F7ABC2F7}"/>
              </a:ext>
            </a:extLst>
          </p:cNvPr>
          <p:cNvPicPr>
            <a:picLocks noGrp="1" noChangeAspect="1"/>
          </p:cNvPicPr>
          <p:nvPr>
            <p:ph idx="4294967295"/>
          </p:nvPr>
        </p:nvPicPr>
        <p:blipFill>
          <a:blip r:embed="rId5"/>
          <a:stretch>
            <a:fillRect/>
          </a:stretch>
        </p:blipFill>
        <p:spPr>
          <a:xfrm>
            <a:off x="3843319" y="1622640"/>
            <a:ext cx="6638925" cy="2600325"/>
          </a:xfrm>
          <a:prstGeom prst="rect">
            <a:avLst/>
          </a:prstGeom>
        </p:spPr>
      </p:pic>
      <p:sp>
        <p:nvSpPr>
          <p:cNvPr id="3" name="Footer Placeholder 2">
            <a:extLst>
              <a:ext uri="{FF2B5EF4-FFF2-40B4-BE49-F238E27FC236}">
                <a16:creationId xmlns:a16="http://schemas.microsoft.com/office/drawing/2014/main" id="{3235FB9F-A821-3A9C-F96C-FBE702C1943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6E0455CC-3E04-7991-0EF6-938B13E08A3C}"/>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2D2FF7-7DCD-4E07-B5AA-53B04D687ECD}"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89710ED-7DEB-3544-6107-16238E7F92E4}"/>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r>
              <a:rPr lang="en-US" dirty="0"/>
              <a:t>23</a:t>
            </a:r>
          </a:p>
        </p:txBody>
      </p:sp>
    </p:spTree>
    <p:extLst>
      <p:ext uri="{BB962C8B-B14F-4D97-AF65-F5344CB8AC3E}">
        <p14:creationId xmlns:p14="http://schemas.microsoft.com/office/powerpoint/2010/main" val="581574209"/>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50CFBD-2867-3B2F-E7EB-AFD5F6988AA1}"/>
              </a:ext>
            </a:extLst>
          </p:cNvPr>
          <p:cNvSpPr>
            <a:spLocks noGrp="1"/>
          </p:cNvSpPr>
          <p:nvPr>
            <p:ph type="title"/>
          </p:nvPr>
        </p:nvSpPr>
        <p:spPr>
          <a:xfrm>
            <a:off x="640080" y="511969"/>
            <a:ext cx="7627620" cy="685323"/>
          </a:xfrm>
        </p:spPr>
        <p:txBody>
          <a:bodyPr/>
          <a:lstStyle/>
          <a:p>
            <a:r>
              <a:rPr lang="en-US" dirty="0"/>
              <a:t>Self-Led Provider Trainings (2 of 2)</a:t>
            </a:r>
          </a:p>
        </p:txBody>
      </p:sp>
      <p:pic>
        <p:nvPicPr>
          <p:cNvPr id="8" name="Content Placeholder 7" descr="A screenshot of an Arkansas Health and Wellness Secure Provider Portal Quick Start Guide webpage.  at the bottom of the page there is a youtube video on the introduction to the Secure Provider Portal Quick Start guide.">
            <a:extLst>
              <a:ext uri="{FF2B5EF4-FFF2-40B4-BE49-F238E27FC236}">
                <a16:creationId xmlns:a16="http://schemas.microsoft.com/office/drawing/2014/main" id="{BB1F9644-2BE9-D558-5F69-AFE24D15A32D}"/>
              </a:ext>
            </a:extLst>
          </p:cNvPr>
          <p:cNvPicPr>
            <a:picLocks noGrp="1" noChangeAspect="1"/>
          </p:cNvPicPr>
          <p:nvPr>
            <p:ph idx="4294967295"/>
          </p:nvPr>
        </p:nvPicPr>
        <p:blipFill>
          <a:blip r:embed="rId4"/>
          <a:stretch>
            <a:fillRect/>
          </a:stretch>
        </p:blipFill>
        <p:spPr>
          <a:xfrm>
            <a:off x="2380130" y="1590675"/>
            <a:ext cx="6845300" cy="4371975"/>
          </a:xfrm>
        </p:spPr>
      </p:pic>
      <p:sp>
        <p:nvSpPr>
          <p:cNvPr id="3" name="Footer Placeholder 2">
            <a:extLst>
              <a:ext uri="{FF2B5EF4-FFF2-40B4-BE49-F238E27FC236}">
                <a16:creationId xmlns:a16="http://schemas.microsoft.com/office/drawing/2014/main" id="{060362A8-383D-8B3A-54A1-784605B72E53}"/>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0AA498CF-8BC9-7611-AD5D-E78679E7240C}"/>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88B151-3A18-4557-9ACD-FD69B7B40CD9}"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C7CD311-B0CA-2413-46C7-AC0B1F2FC444}"/>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D57F1E4F-1CFF-5643-939E-217C01CDF565}" type="slidenum">
              <a:rPr lang="en-US"/>
              <a:pPr/>
              <a:t>24</a:t>
            </a:fld>
            <a:endParaRPr lang="en-US" dirty="0"/>
          </a:p>
        </p:txBody>
      </p:sp>
    </p:spTree>
    <p:extLst>
      <p:ext uri="{BB962C8B-B14F-4D97-AF65-F5344CB8AC3E}">
        <p14:creationId xmlns:p14="http://schemas.microsoft.com/office/powerpoint/2010/main" val="3571765556"/>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631" y="1855959"/>
            <a:ext cx="9758737" cy="3042607"/>
          </a:xfrm>
          <a:ln>
            <a:noFill/>
          </a:ln>
        </p:spPr>
        <p:txBody>
          <a:bodyPr/>
          <a:lstStyle/>
          <a:p>
            <a:r>
              <a:rPr lang="en-US" dirty="0"/>
              <a:t>Risk Adjustment</a:t>
            </a:r>
          </a:p>
        </p:txBody>
      </p:sp>
    </p:spTree>
    <p:extLst>
      <p:ext uri="{BB962C8B-B14F-4D97-AF65-F5344CB8AC3E}">
        <p14:creationId xmlns:p14="http://schemas.microsoft.com/office/powerpoint/2010/main" val="273439838"/>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4BBF9F-08FA-9A36-7F39-1DFD0C428C01}"/>
              </a:ext>
            </a:extLst>
          </p:cNvPr>
          <p:cNvSpPr>
            <a:spLocks noGrp="1"/>
          </p:cNvSpPr>
          <p:nvPr>
            <p:ph type="title"/>
          </p:nvPr>
        </p:nvSpPr>
        <p:spPr>
          <a:xfrm>
            <a:off x="640080" y="511969"/>
            <a:ext cx="4881044" cy="685323"/>
          </a:xfrm>
        </p:spPr>
        <p:txBody>
          <a:bodyPr/>
          <a:lstStyle/>
          <a:p>
            <a:r>
              <a:rPr lang="en-US" dirty="0"/>
              <a:t>Risk Adjustment Overview</a:t>
            </a:r>
          </a:p>
        </p:txBody>
      </p:sp>
      <p:sp>
        <p:nvSpPr>
          <p:cNvPr id="2" name="Content Placeholder 1">
            <a:extLst>
              <a:ext uri="{FF2B5EF4-FFF2-40B4-BE49-F238E27FC236}">
                <a16:creationId xmlns:a16="http://schemas.microsoft.com/office/drawing/2014/main" id="{07CDF0DC-1C46-B3D6-9F43-11994CCBC66B}"/>
              </a:ext>
            </a:extLst>
          </p:cNvPr>
          <p:cNvSpPr>
            <a:spLocks noGrp="1"/>
          </p:cNvSpPr>
          <p:nvPr>
            <p:ph idx="13"/>
          </p:nvPr>
        </p:nvSpPr>
        <p:spPr>
          <a:xfrm>
            <a:off x="701675" y="1612900"/>
            <a:ext cx="10515600" cy="981877"/>
          </a:xfrm>
        </p:spPr>
        <p:txBody>
          <a:bodyPr/>
          <a:lstStyle/>
          <a:p>
            <a:r>
              <a:rPr lang="en-US" dirty="0"/>
              <a:t>Risk adjustment is a tool used to predict the likely use and cost of healthcare based on an individual’s healthcare status or Risk Adjustment Factor (RAF) score, which is contingent on factors such as age, gender, community status, and severity of health conditions.</a:t>
            </a:r>
          </a:p>
        </p:txBody>
      </p:sp>
      <p:graphicFrame>
        <p:nvGraphicFramePr>
          <p:cNvPr id="10" name="Table 9">
            <a:extLst>
              <a:ext uri="{FF2B5EF4-FFF2-40B4-BE49-F238E27FC236}">
                <a16:creationId xmlns:a16="http://schemas.microsoft.com/office/drawing/2014/main" id="{0EC446EC-5F96-CFFE-A1FE-0050653012FB}"/>
              </a:ext>
            </a:extLst>
          </p:cNvPr>
          <p:cNvGraphicFramePr>
            <a:graphicFrameLocks noGrp="1"/>
          </p:cNvGraphicFramePr>
          <p:nvPr>
            <p:extLst>
              <p:ext uri="{D42A27DB-BD31-4B8C-83A1-F6EECF244321}">
                <p14:modId xmlns:p14="http://schemas.microsoft.com/office/powerpoint/2010/main" val="1461594309"/>
              </p:ext>
            </p:extLst>
          </p:nvPr>
        </p:nvGraphicFramePr>
        <p:xfrm>
          <a:off x="807864" y="3115952"/>
          <a:ext cx="10347816" cy="1842913"/>
        </p:xfrm>
        <a:graphic>
          <a:graphicData uri="http://schemas.openxmlformats.org/drawingml/2006/table">
            <a:tbl>
              <a:tblPr firstRow="1" firstCol="1" lastRow="1" lastCol="1" bandRow="1" bandCol="1">
                <a:tableStyleId>{3B4B98B0-60AC-42C2-AFA5-B58CD77FA1E5}</a:tableStyleId>
              </a:tblPr>
              <a:tblGrid>
                <a:gridCol w="1357721">
                  <a:extLst>
                    <a:ext uri="{9D8B030D-6E8A-4147-A177-3AD203B41FA5}">
                      <a16:colId xmlns:a16="http://schemas.microsoft.com/office/drawing/2014/main" val="176318406"/>
                    </a:ext>
                  </a:extLst>
                </a:gridCol>
                <a:gridCol w="511364">
                  <a:extLst>
                    <a:ext uri="{9D8B030D-6E8A-4147-A177-3AD203B41FA5}">
                      <a16:colId xmlns:a16="http://schemas.microsoft.com/office/drawing/2014/main" val="3783470776"/>
                    </a:ext>
                  </a:extLst>
                </a:gridCol>
                <a:gridCol w="1283709">
                  <a:extLst>
                    <a:ext uri="{9D8B030D-6E8A-4147-A177-3AD203B41FA5}">
                      <a16:colId xmlns:a16="http://schemas.microsoft.com/office/drawing/2014/main" val="1695289998"/>
                    </a:ext>
                  </a:extLst>
                </a:gridCol>
                <a:gridCol w="525512">
                  <a:extLst>
                    <a:ext uri="{9D8B030D-6E8A-4147-A177-3AD203B41FA5}">
                      <a16:colId xmlns:a16="http://schemas.microsoft.com/office/drawing/2014/main" val="617735415"/>
                    </a:ext>
                  </a:extLst>
                </a:gridCol>
                <a:gridCol w="1921085">
                  <a:extLst>
                    <a:ext uri="{9D8B030D-6E8A-4147-A177-3AD203B41FA5}">
                      <a16:colId xmlns:a16="http://schemas.microsoft.com/office/drawing/2014/main" val="2925431496"/>
                    </a:ext>
                  </a:extLst>
                </a:gridCol>
                <a:gridCol w="528586">
                  <a:extLst>
                    <a:ext uri="{9D8B030D-6E8A-4147-A177-3AD203B41FA5}">
                      <a16:colId xmlns:a16="http://schemas.microsoft.com/office/drawing/2014/main" val="2014594126"/>
                    </a:ext>
                  </a:extLst>
                </a:gridCol>
                <a:gridCol w="1508060">
                  <a:extLst>
                    <a:ext uri="{9D8B030D-6E8A-4147-A177-3AD203B41FA5}">
                      <a16:colId xmlns:a16="http://schemas.microsoft.com/office/drawing/2014/main" val="3343953661"/>
                    </a:ext>
                  </a:extLst>
                </a:gridCol>
                <a:gridCol w="498381">
                  <a:extLst>
                    <a:ext uri="{9D8B030D-6E8A-4147-A177-3AD203B41FA5}">
                      <a16:colId xmlns:a16="http://schemas.microsoft.com/office/drawing/2014/main" val="2570767687"/>
                    </a:ext>
                  </a:extLst>
                </a:gridCol>
                <a:gridCol w="2213398">
                  <a:extLst>
                    <a:ext uri="{9D8B030D-6E8A-4147-A177-3AD203B41FA5}">
                      <a16:colId xmlns:a16="http://schemas.microsoft.com/office/drawing/2014/main" val="2616961337"/>
                    </a:ext>
                  </a:extLst>
                </a:gridCol>
              </a:tblGrid>
              <a:tr h="662969">
                <a:tc gridSpan="9">
                  <a:txBody>
                    <a:bodyPr/>
                    <a:lstStyle/>
                    <a:p>
                      <a:pPr algn="ctr"/>
                      <a:r>
                        <a:rPr lang="en-US" sz="2400" dirty="0"/>
                        <a:t>RAF Score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hMerge="1">
                  <a:txBody>
                    <a:bodyPr/>
                    <a:lstStyle/>
                    <a:p>
                      <a:pPr algn="ctr"/>
                      <a:endParaRPr lang="en-US" dirty="0"/>
                    </a:p>
                  </a:txBody>
                  <a:tcPr anchor="ctr">
                    <a:solidFill>
                      <a:schemeClr val="bg1"/>
                    </a:solidFill>
                  </a:tcPr>
                </a:tc>
                <a:tc hMerge="1">
                  <a:txBody>
                    <a:bodyPr/>
                    <a:lstStyle/>
                    <a:p>
                      <a:pPr algn="ctr"/>
                      <a:endParaRPr lang="en-US"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2F2F2F"/>
                        </a:solidFill>
                        <a:effectLst/>
                        <a:uLnTx/>
                        <a:uFillTx/>
                        <a:latin typeface="Calibri" panose="020F0502020204030204"/>
                        <a:ea typeface="+mn-ea"/>
                        <a:cs typeface="+mn-cs"/>
                      </a:endParaRPr>
                    </a:p>
                  </a:txBody>
                  <a:tcPr anchor="ctr">
                    <a:solidFill>
                      <a:schemeClr val="bg1"/>
                    </a:solidFill>
                  </a:tcPr>
                </a:tc>
                <a:tc hMerge="1">
                  <a:txBody>
                    <a:bodyPr/>
                    <a:lstStyle/>
                    <a:p>
                      <a:pPr algn="ctr"/>
                      <a:endParaRPr lang="en-US" dirty="0"/>
                    </a:p>
                  </a:txBody>
                  <a:tcPr anchor="ctr">
                    <a:solidFill>
                      <a:schemeClr val="bg1"/>
                    </a:solidFill>
                  </a:tcPr>
                </a:tc>
                <a:tc hMerge="1">
                  <a:txBody>
                    <a:bodyPr/>
                    <a:lstStyle/>
                    <a:p>
                      <a:pPr algn="ctr"/>
                      <a:endParaRPr lang="en-US" dirty="0"/>
                    </a:p>
                  </a:txBody>
                  <a:tcPr anchor="ctr">
                    <a:solidFill>
                      <a:schemeClr val="bg1"/>
                    </a:solidFill>
                  </a:tcPr>
                </a:tc>
                <a:tc hMerge="1">
                  <a:txBody>
                    <a:bodyPr/>
                    <a:lstStyle/>
                    <a:p>
                      <a:endParaRPr/>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2010558524"/>
                  </a:ext>
                </a:extLst>
              </a:tr>
              <a:tr h="1179944">
                <a:tc>
                  <a:txBody>
                    <a:bodyPr/>
                    <a:lstStyle/>
                    <a:p>
                      <a:pPr algn="ctr"/>
                      <a:r>
                        <a:rPr lang="en-US"/>
                        <a:t>Age</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3600" b="1" dirty="0">
                          <a:solidFill>
                            <a:schemeClr val="accent2">
                              <a:lumMod val="50000"/>
                            </a:schemeClr>
                          </a:solidFill>
                        </a:rPr>
                        <a: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dirty="0"/>
                        <a:t>Gender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2">
                              <a:lumMod val="50000"/>
                            </a:schemeClr>
                          </a:solidFill>
                        </a:rPr>
                        <a: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tc>
                  <a:txBody>
                    <a:bodyPr/>
                    <a:lstStyle/>
                    <a:p>
                      <a:pPr algn="ctr"/>
                      <a:r>
                        <a:rPr kumimoji="0" lang="en-US" sz="1800" b="0" i="0" u="none" strike="noStrike" kern="1200" cap="none" spc="0" normalizeH="0" baseline="0" noProof="0" dirty="0">
                          <a:ln>
                            <a:noFill/>
                          </a:ln>
                          <a:solidFill>
                            <a:srgbClr val="2F2F2F"/>
                          </a:solidFill>
                          <a:effectLst/>
                          <a:uLnTx/>
                          <a:uFillTx/>
                          <a:latin typeface="+mn-lt"/>
                          <a:ea typeface="+mn-ea"/>
                          <a:cs typeface="+mn-cs"/>
                        </a:rPr>
                        <a:t>Demographic</a:t>
                      </a:r>
                      <a:endParaRPr lang="en-US" sz="36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2">
                              <a:lumMod val="50000"/>
                            </a:schemeClr>
                          </a:solidFill>
                        </a:rPr>
                        <a: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dirty="0"/>
                        <a:t>Diagnosis</a:t>
                      </a:r>
                      <a:endParaRPr lang="en-US" dirty="0">
                        <a:solidFill>
                          <a:schemeClr val="accent2"/>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chemeClr val="accent2">
                              <a:lumMod val="50000"/>
                            </a:schemeClr>
                          </a:solidFill>
                          <a:latin typeface="+mn-lt"/>
                          <a:ea typeface="+mn-ea"/>
                          <a:cs typeface="+mn-cs"/>
                        </a:rPr>
                        <a: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alpha val="20000"/>
                      </a:schemeClr>
                    </a:solidFill>
                  </a:tcPr>
                </a:tc>
                <a:tc>
                  <a:txBody>
                    <a:bodyPr/>
                    <a:lstStyle/>
                    <a:p>
                      <a:pPr algn="ctr"/>
                      <a:r>
                        <a:rPr lang="en-US" dirty="0"/>
                        <a:t>Original Reason </a:t>
                      </a:r>
                      <a:br>
                        <a:rPr lang="en-US" dirty="0"/>
                      </a:br>
                      <a:r>
                        <a:rPr lang="en-US" dirty="0"/>
                        <a:t>for Entitlement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926901"/>
                  </a:ext>
                </a:extLst>
              </a:tr>
            </a:tbl>
          </a:graphicData>
        </a:graphic>
      </p:graphicFrame>
      <p:sp>
        <p:nvSpPr>
          <p:cNvPr id="6" name="Footer Placeholder 5">
            <a:extLst>
              <a:ext uri="{FF2B5EF4-FFF2-40B4-BE49-F238E27FC236}">
                <a16:creationId xmlns:a16="http://schemas.microsoft.com/office/drawing/2014/main" id="{6C750FF4-43D7-2360-2252-5A166B24107D}"/>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0C64B51-A538-12B3-5E2E-B2CBB421DC4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FED95F-B114-4C8B-AF34-B665B9565D3A}"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20B396B-8814-C5E7-4A18-BC64937D1997}"/>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26</a:t>
            </a:fld>
            <a:endParaRPr lang="en-US"/>
          </a:p>
        </p:txBody>
      </p:sp>
    </p:spTree>
    <p:extLst>
      <p:ext uri="{BB962C8B-B14F-4D97-AF65-F5344CB8AC3E}">
        <p14:creationId xmlns:p14="http://schemas.microsoft.com/office/powerpoint/2010/main" val="832508821"/>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6A4E-30EC-7315-1748-B3AB93717F33}"/>
              </a:ext>
            </a:extLst>
          </p:cNvPr>
          <p:cNvSpPr>
            <a:spLocks noGrp="1"/>
          </p:cNvSpPr>
          <p:nvPr>
            <p:ph type="title"/>
          </p:nvPr>
        </p:nvSpPr>
        <p:spPr>
          <a:xfrm>
            <a:off x="640080" y="511969"/>
            <a:ext cx="7520072" cy="685323"/>
          </a:xfrm>
        </p:spPr>
        <p:txBody>
          <a:bodyPr/>
          <a:lstStyle/>
          <a:p>
            <a:r>
              <a:rPr lang="en-US" dirty="0"/>
              <a:t>Hierarchical Condition Categories (HCC)</a:t>
            </a:r>
          </a:p>
        </p:txBody>
      </p:sp>
      <p:sp>
        <p:nvSpPr>
          <p:cNvPr id="9" name="Content Placeholder 8">
            <a:extLst>
              <a:ext uri="{FF2B5EF4-FFF2-40B4-BE49-F238E27FC236}">
                <a16:creationId xmlns:a16="http://schemas.microsoft.com/office/drawing/2014/main" id="{BB9AC60F-2D94-F6DA-9670-762D4E947BB8}"/>
              </a:ext>
            </a:extLst>
          </p:cNvPr>
          <p:cNvSpPr>
            <a:spLocks noGrp="1"/>
          </p:cNvSpPr>
          <p:nvPr>
            <p:ph idx="13"/>
          </p:nvPr>
        </p:nvSpPr>
        <p:spPr>
          <a:xfrm>
            <a:off x="799070" y="1994691"/>
            <a:ext cx="4876800" cy="3343427"/>
          </a:xfrm>
          <a:prstGeom prst="round2DiagRect">
            <a:avLst/>
          </a:prstGeom>
          <a:solidFill>
            <a:schemeClr val="accent1">
              <a:lumMod val="20000"/>
              <a:lumOff val="80000"/>
            </a:schemeClr>
          </a:solidFill>
        </p:spPr>
        <p:txBody>
          <a:bodyPr lIns="274320" rIns="182880" anchor="ctr"/>
          <a:lstStyle/>
          <a:p>
            <a:r>
              <a:rPr lang="en-US" dirty="0"/>
              <a:t>HCCs reflect hierarchies among related disease categories.</a:t>
            </a:r>
          </a:p>
          <a:p>
            <a:pPr lvl="2"/>
            <a:r>
              <a:rPr lang="en-US" dirty="0"/>
              <a:t>Only the most severe HCC within hierarchy is calculated in RAF.</a:t>
            </a:r>
          </a:p>
          <a:p>
            <a:pPr lvl="2"/>
            <a:r>
              <a:rPr lang="en-US" dirty="0"/>
              <a:t>HCCs captured from unrelated diagnosis are cumulative.</a:t>
            </a:r>
          </a:p>
        </p:txBody>
      </p:sp>
      <p:sp>
        <p:nvSpPr>
          <p:cNvPr id="10" name="Content Placeholder 9">
            <a:extLst>
              <a:ext uri="{FF2B5EF4-FFF2-40B4-BE49-F238E27FC236}">
                <a16:creationId xmlns:a16="http://schemas.microsoft.com/office/drawing/2014/main" id="{561E3934-49A6-37C2-D869-370E11F30640}"/>
              </a:ext>
            </a:extLst>
          </p:cNvPr>
          <p:cNvSpPr>
            <a:spLocks noGrp="1"/>
          </p:cNvSpPr>
          <p:nvPr>
            <p:ph idx="14"/>
          </p:nvPr>
        </p:nvSpPr>
        <p:spPr>
          <a:xfrm>
            <a:off x="6345677" y="1994692"/>
            <a:ext cx="4911328" cy="3343427"/>
          </a:xfrm>
          <a:prstGeom prst="round2DiagRect">
            <a:avLst/>
          </a:prstGeom>
          <a:solidFill>
            <a:schemeClr val="accent1">
              <a:lumMod val="20000"/>
              <a:lumOff val="80000"/>
            </a:schemeClr>
          </a:solidFill>
        </p:spPr>
        <p:txBody>
          <a:bodyPr lIns="274320" rIns="182880" anchor="ctr"/>
          <a:lstStyle/>
          <a:p>
            <a:r>
              <a:rPr lang="en-US" dirty="0"/>
              <a:t>CMS determines the qualifying ICD-10 diagnosis codes for each category and assigns the risk factor value.</a:t>
            </a:r>
          </a:p>
          <a:p>
            <a:pPr lvl="2"/>
            <a:r>
              <a:rPr lang="en-US" dirty="0"/>
              <a:t>Not all diagnoses map to an HCC.    </a:t>
            </a:r>
          </a:p>
          <a:p>
            <a:pPr lvl="2"/>
            <a:r>
              <a:rPr lang="en-US" dirty="0"/>
              <a:t>Some diagnoses map to multiple HCCs. </a:t>
            </a:r>
          </a:p>
        </p:txBody>
      </p:sp>
      <p:sp>
        <p:nvSpPr>
          <p:cNvPr id="5" name="Footer Placeholder 4">
            <a:extLst>
              <a:ext uri="{FF2B5EF4-FFF2-40B4-BE49-F238E27FC236}">
                <a16:creationId xmlns:a16="http://schemas.microsoft.com/office/drawing/2014/main" id="{C623998B-30A6-326A-B7A3-BD84AC977DC0}"/>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6D90B1CC-264D-2781-F9AC-04F4330DB13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BD7E6-2069-46CA-92CB-DEA6D9EEC312}"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03B16C-BE26-9507-D448-7EC4F6A9962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632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090DB9-1D00-8582-F300-623C2EEDA5C5}"/>
              </a:ext>
            </a:extLst>
          </p:cNvPr>
          <p:cNvSpPr>
            <a:spLocks noGrp="1"/>
          </p:cNvSpPr>
          <p:nvPr>
            <p:ph type="title"/>
          </p:nvPr>
        </p:nvSpPr>
        <p:spPr>
          <a:xfrm>
            <a:off x="640080" y="511969"/>
            <a:ext cx="10515600" cy="685323"/>
          </a:xfrm>
        </p:spPr>
        <p:txBody>
          <a:bodyPr/>
          <a:lstStyle/>
          <a:p>
            <a:r>
              <a:rPr lang="en-US" dirty="0"/>
              <a:t>Importance of Risk Adjustment</a:t>
            </a:r>
          </a:p>
        </p:txBody>
      </p:sp>
      <p:graphicFrame>
        <p:nvGraphicFramePr>
          <p:cNvPr id="2" name="Diagram 1" descr="A screenshot of an Arkansas Health and Wellness Identify actual disease burden of member and patient population, Improved quality of care through disease management programs, Ensure coverage of health expenditures and appropriate risk premiums.">
            <a:extLst>
              <a:ext uri="{FF2B5EF4-FFF2-40B4-BE49-F238E27FC236}">
                <a16:creationId xmlns:a16="http://schemas.microsoft.com/office/drawing/2014/main" id="{DC5097DA-1BAE-697F-5328-C0813A4E9A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7359796"/>
              </p:ext>
            </p:extLst>
          </p:nvPr>
        </p:nvGraphicFramePr>
        <p:xfrm>
          <a:off x="791199" y="1444625"/>
          <a:ext cx="10357852" cy="412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B72093E-2C09-8E19-1643-778B88C81E0B}"/>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28</a:t>
            </a:fld>
            <a:endParaRPr lang="en-US" dirty="0"/>
          </a:p>
        </p:txBody>
      </p:sp>
      <p:sp>
        <p:nvSpPr>
          <p:cNvPr id="13" name="Date Placeholder 12">
            <a:extLst>
              <a:ext uri="{FF2B5EF4-FFF2-40B4-BE49-F238E27FC236}">
                <a16:creationId xmlns:a16="http://schemas.microsoft.com/office/drawing/2014/main" id="{C08A7E19-8CBD-4C94-1773-B7F82692238E}"/>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E8E8CF-439D-4EFB-A077-FC6B85C874BC}"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4" name="Footer Placeholder 13">
            <a:extLst>
              <a:ext uri="{FF2B5EF4-FFF2-40B4-BE49-F238E27FC236}">
                <a16:creationId xmlns:a16="http://schemas.microsoft.com/office/drawing/2014/main" id="{50B6014A-03F0-A736-51B5-80C966783905}"/>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609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 y="511969"/>
            <a:ext cx="4360183" cy="685323"/>
          </a:xfrm>
        </p:spPr>
        <p:txBody>
          <a:bodyPr/>
          <a:lstStyle/>
          <a:p>
            <a:r>
              <a:rPr lang="en-US" dirty="0"/>
              <a:t>RA Program Goals</a:t>
            </a:r>
          </a:p>
        </p:txBody>
      </p:sp>
      <p:graphicFrame>
        <p:nvGraphicFramePr>
          <p:cNvPr id="5" name="Figure 5" descr="A list of strategies for healthcare providers to engage patients, improve documentation, and enhance care effectiveness and retention rates.">
            <a:extLst>
              <a:ext uri="{FF2B5EF4-FFF2-40B4-BE49-F238E27FC236}">
                <a16:creationId xmlns:a16="http://schemas.microsoft.com/office/drawing/2014/main" id="{5FF2A56F-8FE9-3FAF-CA20-3DA979531FF1}"/>
              </a:ext>
              <a:ext uri="{C183D7F6-B498-43B3-948B-1728B52AA6E4}">
                <adec:decorative xmlns:adec="http://schemas.microsoft.com/office/drawing/2017/decorative" val="0"/>
              </a:ext>
            </a:extLst>
          </p:cNvPr>
          <p:cNvGraphicFramePr>
            <a:graphicFrameLocks noGrp="1"/>
          </p:cNvGraphicFramePr>
          <p:nvPr>
            <p:ph idx="4294967295"/>
            <p:extLst>
              <p:ext uri="{D42A27DB-BD31-4B8C-83A1-F6EECF244321}">
                <p14:modId xmlns:p14="http://schemas.microsoft.com/office/powerpoint/2010/main" val="1430047789"/>
              </p:ext>
            </p:extLst>
          </p:nvPr>
        </p:nvGraphicFramePr>
        <p:xfrm>
          <a:off x="1668781" y="1445851"/>
          <a:ext cx="8908604" cy="4659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a:extLst>
              <a:ext uri="{FF2B5EF4-FFF2-40B4-BE49-F238E27FC236}">
                <a16:creationId xmlns:a16="http://schemas.microsoft.com/office/drawing/2014/main" id="{C355493B-E250-24E5-6D50-AC17E3EF2B94}"/>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94635D94-3C9D-5C84-F707-9BBB5E3DDE6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85DFB-9284-48BA-BD2E-7AD74921A97D}"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2599DAE-4CE1-FB6D-A41F-FA7B3C32ED62}"/>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29</a:t>
            </a:fld>
            <a:endParaRPr lang="en-US" dirty="0"/>
          </a:p>
        </p:txBody>
      </p:sp>
    </p:spTree>
    <p:extLst>
      <p:ext uri="{BB962C8B-B14F-4D97-AF65-F5344CB8AC3E}">
        <p14:creationId xmlns:p14="http://schemas.microsoft.com/office/powerpoint/2010/main" val="388292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6FD7-ED0B-455B-AA9B-C59DB055CB46}"/>
              </a:ext>
            </a:extLst>
          </p:cNvPr>
          <p:cNvSpPr>
            <a:spLocks noGrp="1"/>
          </p:cNvSpPr>
          <p:nvPr>
            <p:ph type="title"/>
          </p:nvPr>
        </p:nvSpPr>
        <p:spPr>
          <a:xfrm>
            <a:off x="640080" y="511969"/>
            <a:ext cx="1559110" cy="685323"/>
          </a:xfrm>
        </p:spPr>
        <p:txBody>
          <a:bodyPr/>
          <a:lstStyle/>
          <a:p>
            <a:r>
              <a:rPr lang="en-US" dirty="0"/>
              <a:t>Agenda</a:t>
            </a:r>
          </a:p>
        </p:txBody>
      </p:sp>
      <p:sp>
        <p:nvSpPr>
          <p:cNvPr id="3" name="Text Placeholder 2">
            <a:extLst>
              <a:ext uri="{FF2B5EF4-FFF2-40B4-BE49-F238E27FC236}">
                <a16:creationId xmlns:a16="http://schemas.microsoft.com/office/drawing/2014/main" id="{3831636B-1E1B-49E9-81B2-3D56A1E217B3}"/>
              </a:ext>
            </a:extLst>
          </p:cNvPr>
          <p:cNvSpPr>
            <a:spLocks noGrp="1"/>
          </p:cNvSpPr>
          <p:nvPr>
            <p:ph idx="13"/>
          </p:nvPr>
        </p:nvSpPr>
        <p:spPr>
          <a:xfrm>
            <a:off x="701675" y="1612900"/>
            <a:ext cx="10230784" cy="2636371"/>
          </a:xfrm>
        </p:spPr>
        <p:txBody>
          <a:bodyPr numCol="2" spcCol="548640"/>
          <a:lstStyle/>
          <a:p>
            <a:pPr lvl="2"/>
            <a:r>
              <a:rPr lang="en-US" dirty="0"/>
              <a:t>Join Our Email List </a:t>
            </a:r>
          </a:p>
          <a:p>
            <a:pPr lvl="2"/>
            <a:r>
              <a:rPr lang="en-US" dirty="0"/>
              <a:t>Clinical and Payment Policy Updates</a:t>
            </a:r>
          </a:p>
          <a:p>
            <a:pPr lvl="2"/>
            <a:r>
              <a:rPr lang="en-US" dirty="0"/>
              <a:t>Availity Essentials</a:t>
            </a:r>
          </a:p>
          <a:p>
            <a:pPr lvl="2"/>
            <a:r>
              <a:rPr lang="en-US" dirty="0"/>
              <a:t>Appointment Availability</a:t>
            </a:r>
          </a:p>
          <a:p>
            <a:pPr lvl="2"/>
            <a:r>
              <a:rPr lang="en-US" dirty="0"/>
              <a:t>Prior Authorizations </a:t>
            </a:r>
          </a:p>
          <a:p>
            <a:pPr lvl="2"/>
            <a:r>
              <a:rPr lang="en-US" dirty="0"/>
              <a:t>Pre-Auth Check Tool</a:t>
            </a:r>
          </a:p>
          <a:p>
            <a:pPr lvl="2"/>
            <a:r>
              <a:rPr lang="en-US" dirty="0"/>
              <a:t>Secure Provider Portal</a:t>
            </a:r>
          </a:p>
          <a:p>
            <a:pPr lvl="2"/>
            <a:r>
              <a:rPr lang="en-US" dirty="0"/>
              <a:t>Self-Led Provider Trainings </a:t>
            </a:r>
          </a:p>
          <a:p>
            <a:pPr lvl="2"/>
            <a:r>
              <a:rPr lang="en-US" dirty="0"/>
              <a:t>Risk Adjustment</a:t>
            </a:r>
          </a:p>
          <a:p>
            <a:pPr lvl="2"/>
            <a:r>
              <a:rPr lang="en-US" dirty="0"/>
              <a:t>Quality</a:t>
            </a:r>
          </a:p>
          <a:p>
            <a:pPr lvl="2"/>
            <a:r>
              <a:rPr lang="en-US" dirty="0"/>
              <a:t>Contact Information</a:t>
            </a:r>
          </a:p>
        </p:txBody>
      </p:sp>
      <p:sp>
        <p:nvSpPr>
          <p:cNvPr id="6" name="Footer Placeholder 5">
            <a:extLst>
              <a:ext uri="{FF2B5EF4-FFF2-40B4-BE49-F238E27FC236}">
                <a16:creationId xmlns:a16="http://schemas.microsoft.com/office/drawing/2014/main" id="{D93B1EF2-537D-0E79-80A8-E6010F2D0C0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C5E760E9-61A7-F2E4-23C4-45363FE4221E}"/>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44D5B8-B061-405A-B862-63697672B5A0}"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90F4C38-684C-439F-87F5-1F10C7D83A1B}"/>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r>
              <a:rPr lang="en-US" dirty="0"/>
              <a:t>3</a:t>
            </a:r>
          </a:p>
        </p:txBody>
      </p:sp>
    </p:spTree>
    <p:extLst>
      <p:ext uri="{BB962C8B-B14F-4D97-AF65-F5344CB8AC3E}">
        <p14:creationId xmlns:p14="http://schemas.microsoft.com/office/powerpoint/2010/main" val="242413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A082-1845-ED87-E87E-ADAE9A44113F}"/>
              </a:ext>
            </a:extLst>
          </p:cNvPr>
          <p:cNvSpPr>
            <a:spLocks noGrp="1"/>
          </p:cNvSpPr>
          <p:nvPr>
            <p:ph type="title"/>
          </p:nvPr>
        </p:nvSpPr>
        <p:spPr>
          <a:xfrm>
            <a:off x="640080" y="511969"/>
            <a:ext cx="10515600" cy="685323"/>
          </a:xfrm>
        </p:spPr>
        <p:txBody>
          <a:bodyPr/>
          <a:lstStyle/>
          <a:p>
            <a:r>
              <a:rPr lang="en-US" dirty="0"/>
              <a:t>Focus on Documentation</a:t>
            </a:r>
          </a:p>
        </p:txBody>
      </p:sp>
      <p:grpSp>
        <p:nvGrpSpPr>
          <p:cNvPr id="4" name="Figure 22" descr="Infographic highlighting key documentation principles: specificity, accuracy, consistency, completeness, and CMS signature requirements.">
            <a:extLst>
              <a:ext uri="{FF2B5EF4-FFF2-40B4-BE49-F238E27FC236}">
                <a16:creationId xmlns:a16="http://schemas.microsoft.com/office/drawing/2014/main" id="{DF9BA33C-2052-F73E-80CA-AD0E45246EF0}"/>
              </a:ext>
              <a:ext uri="{C183D7F6-B498-43B3-948B-1728B52AA6E4}">
                <adec:decorative xmlns:adec="http://schemas.microsoft.com/office/drawing/2017/decorative" val="0"/>
              </a:ext>
            </a:extLst>
          </p:cNvPr>
          <p:cNvGrpSpPr/>
          <p:nvPr/>
        </p:nvGrpSpPr>
        <p:grpSpPr>
          <a:xfrm>
            <a:off x="739887" y="1424363"/>
            <a:ext cx="10811143" cy="4387848"/>
            <a:chOff x="483201" y="1305914"/>
            <a:chExt cx="8155590" cy="5646420"/>
          </a:xfrm>
        </p:grpSpPr>
        <p:grpSp>
          <p:nvGrpSpPr>
            <p:cNvPr id="5" name="Group 4">
              <a:extLst>
                <a:ext uri="{FF2B5EF4-FFF2-40B4-BE49-F238E27FC236}">
                  <a16:creationId xmlns:a16="http://schemas.microsoft.com/office/drawing/2014/main" id="{3E22D131-EA1B-E626-C524-18FF10BA6458}"/>
                </a:ext>
              </a:extLst>
            </p:cNvPr>
            <p:cNvGrpSpPr/>
            <p:nvPr/>
          </p:nvGrpSpPr>
          <p:grpSpPr>
            <a:xfrm>
              <a:off x="483201" y="4323574"/>
              <a:ext cx="3211108" cy="2628760"/>
              <a:chOff x="509397" y="4212440"/>
              <a:chExt cx="3211108" cy="2628760"/>
            </a:xfrm>
          </p:grpSpPr>
          <p:sp>
            <p:nvSpPr>
              <p:cNvPr id="29" name="Arrow: Left 28">
                <a:extLst>
                  <a:ext uri="{FF2B5EF4-FFF2-40B4-BE49-F238E27FC236}">
                    <a16:creationId xmlns:a16="http://schemas.microsoft.com/office/drawing/2014/main" id="{20886383-8416-0CE4-CF0E-CB15DB737473}"/>
                  </a:ext>
                </a:extLst>
              </p:cNvPr>
              <p:cNvSpPr/>
              <p:nvPr/>
            </p:nvSpPr>
            <p:spPr>
              <a:xfrm rot="10800000">
                <a:off x="2705062" y="5235799"/>
                <a:ext cx="1015443" cy="554246"/>
              </a:xfrm>
              <a:prstGeom prst="leftArrow">
                <a:avLst>
                  <a:gd name="adj1" fmla="val 60000"/>
                  <a:gd name="adj2" fmla="val 50000"/>
                </a:avLst>
              </a:prstGeom>
              <a:solidFill>
                <a:schemeClr val="accent1"/>
              </a:solidFill>
              <a:ln>
                <a:noFill/>
              </a:ln>
              <a:effectLst/>
            </p:spPr>
            <p:txBody>
              <a:bodyPr/>
              <a:lstStyle/>
              <a:p>
                <a:pPr defTabSz="685800">
                  <a:defRPr/>
                </a:pPr>
                <a:endParaRPr lang="en-US" sz="1500" kern="0" dirty="0">
                  <a:solidFill>
                    <a:prstClr val="white"/>
                  </a:solidFill>
                  <a:latin typeface="Arial"/>
                </a:endParaRPr>
              </a:p>
            </p:txBody>
          </p:sp>
          <p:sp>
            <p:nvSpPr>
              <p:cNvPr id="32" name="TextBox 31" descr="Consistency&#10;Chief complaint&#10;HPI, PMH, ROS, EXAM&#10;Comorbidities affecting patient care&#10;Use standard abbreviations&#10;">
                <a:extLst>
                  <a:ext uri="{FF2B5EF4-FFF2-40B4-BE49-F238E27FC236}">
                    <a16:creationId xmlns:a16="http://schemas.microsoft.com/office/drawing/2014/main" id="{1A66F2C4-7276-4746-EA9E-DB1EF213F6D0}"/>
                  </a:ext>
                </a:extLst>
              </p:cNvPr>
              <p:cNvSpPr txBox="1"/>
              <p:nvPr/>
            </p:nvSpPr>
            <p:spPr>
              <a:xfrm>
                <a:off x="509397" y="4212440"/>
                <a:ext cx="2048638" cy="2628760"/>
              </a:xfrm>
              <a:prstGeom prst="round2DiagRect">
                <a:avLst/>
              </a:prstGeom>
              <a:noFill/>
              <a:ln w="22225">
                <a:solidFill>
                  <a:schemeClr val="accent1"/>
                </a:solidFill>
              </a:ln>
            </p:spPr>
            <p:txBody>
              <a:bodyPr wrap="square" anchor="ctr">
                <a:noAutofit/>
              </a:bodyPr>
              <a:lstStyle/>
              <a:p>
                <a:pPr algn="ctr" defTabSz="342900">
                  <a:lnSpc>
                    <a:spcPts val="1700"/>
                  </a:lnSpc>
                  <a:defRPr/>
                </a:pPr>
                <a:r>
                  <a:rPr lang="en-US" b="1" kern="0" dirty="0">
                    <a:solidFill>
                      <a:schemeClr val="tx1">
                        <a:lumMod val="90000"/>
                        <a:lumOff val="10000"/>
                      </a:schemeClr>
                    </a:solidFill>
                    <a:latin typeface="Calibri" panose="020F0502020204030204"/>
                    <a:cs typeface="Calibri" panose="020F0502020204030204" pitchFamily="34" charset="0"/>
                  </a:rPr>
                  <a:t>Consistency</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Chief complaint</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HPI, PMH, ROS, EXAM</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Comorbidities affecting patient care</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Use standard abbreviations</a:t>
                </a:r>
              </a:p>
            </p:txBody>
          </p:sp>
        </p:grpSp>
        <p:grpSp>
          <p:nvGrpSpPr>
            <p:cNvPr id="6" name="Group 5">
              <a:extLst>
                <a:ext uri="{FF2B5EF4-FFF2-40B4-BE49-F238E27FC236}">
                  <a16:creationId xmlns:a16="http://schemas.microsoft.com/office/drawing/2014/main" id="{73AE0C28-382B-EE74-13F9-A219DF1B9B40}"/>
                </a:ext>
              </a:extLst>
            </p:cNvPr>
            <p:cNvGrpSpPr/>
            <p:nvPr/>
          </p:nvGrpSpPr>
          <p:grpSpPr>
            <a:xfrm>
              <a:off x="511478" y="1305917"/>
              <a:ext cx="2946841" cy="2874307"/>
              <a:chOff x="701828" y="1351468"/>
              <a:chExt cx="2946841" cy="2874307"/>
            </a:xfrm>
          </p:grpSpPr>
          <p:sp>
            <p:nvSpPr>
              <p:cNvPr id="25" name="Arrow: Left 24">
                <a:extLst>
                  <a:ext uri="{FF2B5EF4-FFF2-40B4-BE49-F238E27FC236}">
                    <a16:creationId xmlns:a16="http://schemas.microsoft.com/office/drawing/2014/main" id="{5320FC43-0F83-9DE8-4440-3BAE11BDB79A}"/>
                  </a:ext>
                </a:extLst>
              </p:cNvPr>
              <p:cNvSpPr/>
              <p:nvPr/>
            </p:nvSpPr>
            <p:spPr>
              <a:xfrm rot="12738744">
                <a:off x="2848837" y="3671529"/>
                <a:ext cx="799832" cy="554246"/>
              </a:xfrm>
              <a:prstGeom prst="leftArrow">
                <a:avLst>
                  <a:gd name="adj1" fmla="val 60000"/>
                  <a:gd name="adj2" fmla="val 50000"/>
                </a:avLst>
              </a:prstGeom>
              <a:solidFill>
                <a:schemeClr val="accent3"/>
              </a:solidFill>
              <a:ln>
                <a:noFill/>
              </a:ln>
              <a:effectLst/>
            </p:spPr>
            <p:txBody>
              <a:bodyPr/>
              <a:lstStyle/>
              <a:p>
                <a:pPr defTabSz="685800">
                  <a:defRPr/>
                </a:pPr>
                <a:endParaRPr lang="en-US" sz="1500" kern="0" dirty="0">
                  <a:solidFill>
                    <a:prstClr val="white"/>
                  </a:solidFill>
                  <a:latin typeface="Arial"/>
                </a:endParaRPr>
              </a:p>
            </p:txBody>
          </p:sp>
          <p:sp>
            <p:nvSpPr>
              <p:cNvPr id="28" name="TextBox 27" descr="Specificity&#10;Document condition(s) assessed and what is being done for that condition (Rx, labs, referrals, monitoring">
                <a:extLst>
                  <a:ext uri="{FF2B5EF4-FFF2-40B4-BE49-F238E27FC236}">
                    <a16:creationId xmlns:a16="http://schemas.microsoft.com/office/drawing/2014/main" id="{AE896E9C-A7EF-6B4D-5E23-982EF2D5DE0E}"/>
                  </a:ext>
                </a:extLst>
              </p:cNvPr>
              <p:cNvSpPr txBox="1"/>
              <p:nvPr/>
            </p:nvSpPr>
            <p:spPr>
              <a:xfrm>
                <a:off x="701828" y="1351468"/>
                <a:ext cx="1992084" cy="2108256"/>
              </a:xfrm>
              <a:prstGeom prst="round2DiagRect">
                <a:avLst/>
              </a:prstGeom>
              <a:noFill/>
              <a:ln w="22225">
                <a:solidFill>
                  <a:schemeClr val="accent3"/>
                </a:solidFill>
              </a:ln>
            </p:spPr>
            <p:txBody>
              <a:bodyPr wrap="square" anchor="ctr">
                <a:noAutofit/>
              </a:bodyPr>
              <a:lstStyle/>
              <a:p>
                <a:pPr algn="ctr" defTabSz="342900">
                  <a:lnSpc>
                    <a:spcPts val="1700"/>
                  </a:lnSpc>
                  <a:defRPr/>
                </a:pPr>
                <a:r>
                  <a:rPr lang="en-US" b="1" kern="0" dirty="0">
                    <a:solidFill>
                      <a:schemeClr val="tx1">
                        <a:lumMod val="90000"/>
                        <a:lumOff val="10000"/>
                      </a:schemeClr>
                    </a:solidFill>
                    <a:latin typeface="Calibri" panose="020F0502020204030204"/>
                    <a:cs typeface="Calibri" panose="020F0502020204030204" pitchFamily="34" charset="0"/>
                  </a:rPr>
                  <a:t>Specificity</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Document condition(s) assessed and what is being done for that condition (Rx, labs, referrals, monitoring)</a:t>
                </a:r>
              </a:p>
            </p:txBody>
          </p:sp>
        </p:grpSp>
        <p:grpSp>
          <p:nvGrpSpPr>
            <p:cNvPr id="7" name="Group 6">
              <a:extLst>
                <a:ext uri="{FF2B5EF4-FFF2-40B4-BE49-F238E27FC236}">
                  <a16:creationId xmlns:a16="http://schemas.microsoft.com/office/drawing/2014/main" id="{C588603F-D7E6-9CC6-62EF-F73587F63988}"/>
                </a:ext>
              </a:extLst>
            </p:cNvPr>
            <p:cNvGrpSpPr/>
            <p:nvPr/>
          </p:nvGrpSpPr>
          <p:grpSpPr>
            <a:xfrm>
              <a:off x="3244076" y="1305914"/>
              <a:ext cx="2500065" cy="2775960"/>
              <a:chOff x="3340260" y="1675028"/>
              <a:chExt cx="2500065" cy="2775960"/>
            </a:xfrm>
          </p:grpSpPr>
          <p:sp>
            <p:nvSpPr>
              <p:cNvPr id="21" name="Arrow: Left 20">
                <a:extLst>
                  <a:ext uri="{FF2B5EF4-FFF2-40B4-BE49-F238E27FC236}">
                    <a16:creationId xmlns:a16="http://schemas.microsoft.com/office/drawing/2014/main" id="{8F722205-CE9F-FBDB-B906-9C761ED939B1}"/>
                  </a:ext>
                </a:extLst>
              </p:cNvPr>
              <p:cNvSpPr/>
              <p:nvPr/>
            </p:nvSpPr>
            <p:spPr>
              <a:xfrm rot="16200000">
                <a:off x="4140151" y="3786174"/>
                <a:ext cx="945888" cy="383739"/>
              </a:xfrm>
              <a:prstGeom prst="leftArrow">
                <a:avLst>
                  <a:gd name="adj1" fmla="val 60000"/>
                  <a:gd name="adj2" fmla="val 50000"/>
                </a:avLst>
              </a:prstGeom>
              <a:solidFill>
                <a:schemeClr val="accent4"/>
              </a:solidFill>
              <a:ln>
                <a:noFill/>
              </a:ln>
              <a:effectLst/>
            </p:spPr>
            <p:txBody>
              <a:bodyPr/>
              <a:lstStyle/>
              <a:p>
                <a:pPr defTabSz="685800">
                  <a:defRPr/>
                </a:pPr>
                <a:endParaRPr lang="en-US" sz="1500" kern="0" dirty="0">
                  <a:solidFill>
                    <a:prstClr val="white"/>
                  </a:solidFill>
                  <a:latin typeface="Arial"/>
                </a:endParaRPr>
              </a:p>
            </p:txBody>
          </p:sp>
          <p:sp>
            <p:nvSpPr>
              <p:cNvPr id="24" name="TextBox 23" descr="Accuracy&#10;Documentation must support the diagnosis reported&#10;Watch for conflicting data within note&#10;Document cause/effect relationships">
                <a:extLst>
                  <a:ext uri="{FF2B5EF4-FFF2-40B4-BE49-F238E27FC236}">
                    <a16:creationId xmlns:a16="http://schemas.microsoft.com/office/drawing/2014/main" id="{BDF0D3CB-C951-8C21-3F6A-F63CDD34660C}"/>
                  </a:ext>
                </a:extLst>
              </p:cNvPr>
              <p:cNvSpPr txBox="1"/>
              <p:nvPr/>
            </p:nvSpPr>
            <p:spPr>
              <a:xfrm>
                <a:off x="3340260" y="1675028"/>
                <a:ext cx="2500065" cy="1668778"/>
              </a:xfrm>
              <a:prstGeom prst="round2DiagRect">
                <a:avLst/>
              </a:prstGeom>
              <a:noFill/>
              <a:ln w="22225">
                <a:solidFill>
                  <a:schemeClr val="accent4"/>
                </a:solidFill>
              </a:ln>
            </p:spPr>
            <p:txBody>
              <a:bodyPr wrap="square" anchor="ctr">
                <a:noAutofit/>
              </a:bodyPr>
              <a:lstStyle/>
              <a:p>
                <a:pPr algn="ctr" defTabSz="342900">
                  <a:lnSpc>
                    <a:spcPts val="1700"/>
                  </a:lnSpc>
                  <a:defRPr/>
                </a:pPr>
                <a:r>
                  <a:rPr lang="en-US" b="1" kern="0" dirty="0">
                    <a:solidFill>
                      <a:schemeClr val="tx1">
                        <a:lumMod val="90000"/>
                        <a:lumOff val="10000"/>
                      </a:schemeClr>
                    </a:solidFill>
                    <a:latin typeface="Calibri" panose="020F0502020204030204"/>
                    <a:cs typeface="Calibri" panose="020F0502020204030204" pitchFamily="34" charset="0"/>
                  </a:rPr>
                  <a:t>Accuracy</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Documentation must support the diagnosis reported</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Watch for conflicting data within note</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Document cause/effect relationships</a:t>
                </a:r>
              </a:p>
            </p:txBody>
          </p:sp>
        </p:grpSp>
        <p:grpSp>
          <p:nvGrpSpPr>
            <p:cNvPr id="8" name="Group 7">
              <a:extLst>
                <a:ext uri="{FF2B5EF4-FFF2-40B4-BE49-F238E27FC236}">
                  <a16:creationId xmlns:a16="http://schemas.microsoft.com/office/drawing/2014/main" id="{D9755B40-4761-0791-761A-129212B83CB2}"/>
                </a:ext>
              </a:extLst>
            </p:cNvPr>
            <p:cNvGrpSpPr/>
            <p:nvPr/>
          </p:nvGrpSpPr>
          <p:grpSpPr>
            <a:xfrm>
              <a:off x="5437131" y="1305917"/>
              <a:ext cx="3201660" cy="2874306"/>
              <a:chOff x="5449278" y="1368421"/>
              <a:chExt cx="3201660" cy="2874306"/>
            </a:xfrm>
          </p:grpSpPr>
          <p:sp>
            <p:nvSpPr>
              <p:cNvPr id="17" name="Arrow: Left 16">
                <a:extLst>
                  <a:ext uri="{FF2B5EF4-FFF2-40B4-BE49-F238E27FC236}">
                    <a16:creationId xmlns:a16="http://schemas.microsoft.com/office/drawing/2014/main" id="{F4B25908-6AB9-AF70-9B55-9439764776E5}"/>
                  </a:ext>
                </a:extLst>
              </p:cNvPr>
              <p:cNvSpPr/>
              <p:nvPr/>
            </p:nvSpPr>
            <p:spPr>
              <a:xfrm rot="19453291">
                <a:off x="5449278" y="3688481"/>
                <a:ext cx="848263" cy="554246"/>
              </a:xfrm>
              <a:prstGeom prst="leftArrow">
                <a:avLst>
                  <a:gd name="adj1" fmla="val 60000"/>
                  <a:gd name="adj2" fmla="val 50000"/>
                </a:avLst>
              </a:prstGeom>
              <a:solidFill>
                <a:schemeClr val="accent2"/>
              </a:solidFill>
              <a:ln>
                <a:noFill/>
              </a:ln>
              <a:effectLst/>
            </p:spPr>
            <p:txBody>
              <a:bodyPr/>
              <a:lstStyle/>
              <a:p>
                <a:pPr defTabSz="685800">
                  <a:defRPr/>
                </a:pPr>
                <a:endParaRPr lang="en-US" sz="1500" kern="0" dirty="0">
                  <a:solidFill>
                    <a:prstClr val="white"/>
                  </a:solidFill>
                  <a:latin typeface="Arial"/>
                </a:endParaRPr>
              </a:p>
            </p:txBody>
          </p:sp>
          <p:sp>
            <p:nvSpPr>
              <p:cNvPr id="20" name="TextBox 19" descr="Complete&#10;Incorporate/document relevant findings into progress note&#10;Report diagnosis codes at least once per calendar year">
                <a:extLst>
                  <a:ext uri="{FF2B5EF4-FFF2-40B4-BE49-F238E27FC236}">
                    <a16:creationId xmlns:a16="http://schemas.microsoft.com/office/drawing/2014/main" id="{BA78B109-D31D-95E9-8768-1C04123269EA}"/>
                  </a:ext>
                </a:extLst>
              </p:cNvPr>
              <p:cNvSpPr txBox="1"/>
              <p:nvPr/>
            </p:nvSpPr>
            <p:spPr>
              <a:xfrm>
                <a:off x="6453608" y="1368421"/>
                <a:ext cx="2197330" cy="2053698"/>
              </a:xfrm>
              <a:prstGeom prst="round2DiagRect">
                <a:avLst/>
              </a:prstGeom>
              <a:noFill/>
              <a:ln w="22225">
                <a:solidFill>
                  <a:schemeClr val="accent2"/>
                </a:solidFill>
              </a:ln>
            </p:spPr>
            <p:txBody>
              <a:bodyPr wrap="square" anchor="ctr">
                <a:noAutofit/>
              </a:bodyPr>
              <a:lstStyle/>
              <a:p>
                <a:pPr algn="ctr" defTabSz="342900">
                  <a:lnSpc>
                    <a:spcPts val="1700"/>
                  </a:lnSpc>
                  <a:defRPr/>
                </a:pPr>
                <a:r>
                  <a:rPr lang="en-US" b="1" kern="0" dirty="0">
                    <a:solidFill>
                      <a:schemeClr val="tx1">
                        <a:lumMod val="90000"/>
                        <a:lumOff val="10000"/>
                      </a:schemeClr>
                    </a:solidFill>
                    <a:latin typeface="Calibri" panose="020F0502020204030204"/>
                    <a:cs typeface="Calibri" panose="020F0502020204030204" pitchFamily="34" charset="0"/>
                  </a:rPr>
                  <a:t>Complete</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Incorporate/document relevant findings into progress note</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Report diagnosis codes at least once per calendar year</a:t>
                </a:r>
              </a:p>
            </p:txBody>
          </p:sp>
        </p:grpSp>
        <p:grpSp>
          <p:nvGrpSpPr>
            <p:cNvPr id="9" name="Group 8">
              <a:extLst>
                <a:ext uri="{FF2B5EF4-FFF2-40B4-BE49-F238E27FC236}">
                  <a16:creationId xmlns:a16="http://schemas.microsoft.com/office/drawing/2014/main" id="{D9023E46-67D2-6286-4DEE-A00FD70F687E}"/>
                </a:ext>
              </a:extLst>
            </p:cNvPr>
            <p:cNvGrpSpPr/>
            <p:nvPr/>
          </p:nvGrpSpPr>
          <p:grpSpPr>
            <a:xfrm>
              <a:off x="5406837" y="4323575"/>
              <a:ext cx="3231953" cy="2628758"/>
              <a:chOff x="5584314" y="4361883"/>
              <a:chExt cx="3231953" cy="2628758"/>
            </a:xfrm>
          </p:grpSpPr>
          <p:sp>
            <p:nvSpPr>
              <p:cNvPr id="13" name="Arrow: Left 12">
                <a:extLst>
                  <a:ext uri="{FF2B5EF4-FFF2-40B4-BE49-F238E27FC236}">
                    <a16:creationId xmlns:a16="http://schemas.microsoft.com/office/drawing/2014/main" id="{0A1E0060-A312-D5D3-9866-C01CF19588F2}"/>
                  </a:ext>
                </a:extLst>
              </p:cNvPr>
              <p:cNvSpPr/>
              <p:nvPr/>
            </p:nvSpPr>
            <p:spPr>
              <a:xfrm>
                <a:off x="5584314" y="5303653"/>
                <a:ext cx="874449" cy="554246"/>
              </a:xfrm>
              <a:prstGeom prst="leftArrow">
                <a:avLst>
                  <a:gd name="adj1" fmla="val 60000"/>
                  <a:gd name="adj2" fmla="val 50000"/>
                </a:avLst>
              </a:prstGeom>
              <a:solidFill>
                <a:schemeClr val="accent5"/>
              </a:solidFill>
              <a:ln>
                <a:noFill/>
              </a:ln>
              <a:effectLst/>
            </p:spPr>
            <p:txBody>
              <a:bodyPr/>
              <a:lstStyle/>
              <a:p>
                <a:pPr defTabSz="685800">
                  <a:defRPr/>
                </a:pPr>
                <a:endParaRPr lang="en-US" sz="1500" kern="0" dirty="0">
                  <a:solidFill>
                    <a:prstClr val="white"/>
                  </a:solidFill>
                  <a:latin typeface="Arial"/>
                </a:endParaRPr>
              </a:p>
            </p:txBody>
          </p:sp>
          <p:sp>
            <p:nvSpPr>
              <p:cNvPr id="16" name="TextBox 15" descr="CMS acceptable signature&#10;Handwritten&#10;Electronic&#10;CMS must be able to determine rendering provider">
                <a:extLst>
                  <a:ext uri="{FF2B5EF4-FFF2-40B4-BE49-F238E27FC236}">
                    <a16:creationId xmlns:a16="http://schemas.microsoft.com/office/drawing/2014/main" id="{E9D88D5E-BEB9-9DD2-E7AA-D78610F6627A}"/>
                  </a:ext>
                </a:extLst>
              </p:cNvPr>
              <p:cNvSpPr txBox="1"/>
              <p:nvPr/>
            </p:nvSpPr>
            <p:spPr>
              <a:xfrm>
                <a:off x="6537282" y="4361883"/>
                <a:ext cx="2278985" cy="2628758"/>
              </a:xfrm>
              <a:prstGeom prst="round2DiagRect">
                <a:avLst/>
              </a:prstGeom>
              <a:noFill/>
              <a:ln w="22225">
                <a:solidFill>
                  <a:schemeClr val="accent6"/>
                </a:solidFill>
              </a:ln>
            </p:spPr>
            <p:txBody>
              <a:bodyPr wrap="square" anchor="ctr">
                <a:noAutofit/>
              </a:bodyPr>
              <a:lstStyle/>
              <a:p>
                <a:pPr algn="ctr" defTabSz="342900">
                  <a:lnSpc>
                    <a:spcPts val="1700"/>
                  </a:lnSpc>
                  <a:defRPr/>
                </a:pPr>
                <a:r>
                  <a:rPr lang="en-US" b="1" kern="0" dirty="0">
                    <a:solidFill>
                      <a:schemeClr val="tx1">
                        <a:lumMod val="90000"/>
                        <a:lumOff val="10000"/>
                      </a:schemeClr>
                    </a:solidFill>
                    <a:latin typeface="Calibri" panose="020F0502020204030204"/>
                    <a:cs typeface="Calibri" panose="020F0502020204030204" pitchFamily="34" charset="0"/>
                  </a:rPr>
                  <a:t>CMS acceptable signature</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Handwritten</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Electronic</a:t>
                </a:r>
              </a:p>
              <a:p>
                <a:pPr marL="128588" indent="-128588" defTabSz="342900">
                  <a:buFont typeface="Wingdings" panose="05000000000000000000" pitchFamily="2" charset="2"/>
                  <a:buChar char="ü"/>
                  <a:defRPr/>
                </a:pPr>
                <a:r>
                  <a:rPr lang="en-US" sz="1400" kern="0" dirty="0">
                    <a:solidFill>
                      <a:schemeClr val="tx1">
                        <a:lumMod val="90000"/>
                        <a:lumOff val="10000"/>
                      </a:schemeClr>
                    </a:solidFill>
                    <a:latin typeface="Calibri" panose="020F0502020204030204"/>
                    <a:cs typeface="Calibri" panose="020F0502020204030204" pitchFamily="34" charset="0"/>
                  </a:rPr>
                  <a:t>CMS must be able to determine rendering provider</a:t>
                </a:r>
              </a:p>
            </p:txBody>
          </p:sp>
        </p:grpSp>
        <p:grpSp>
          <p:nvGrpSpPr>
            <p:cNvPr id="10" name="Group 9">
              <a:extLst>
                <a:ext uri="{FF2B5EF4-FFF2-40B4-BE49-F238E27FC236}">
                  <a16:creationId xmlns:a16="http://schemas.microsoft.com/office/drawing/2014/main" id="{387C35BA-3C90-D649-CFC8-62CA5F1605A6}"/>
                </a:ext>
              </a:extLst>
            </p:cNvPr>
            <p:cNvGrpSpPr/>
            <p:nvPr/>
          </p:nvGrpSpPr>
          <p:grpSpPr>
            <a:xfrm>
              <a:off x="3793584" y="4081875"/>
              <a:ext cx="1536222" cy="2628759"/>
              <a:chOff x="3752257" y="3875908"/>
              <a:chExt cx="1536222" cy="2820649"/>
            </a:xfrm>
          </p:grpSpPr>
          <p:pic>
            <p:nvPicPr>
              <p:cNvPr id="11" name="Picture 10">
                <a:extLst>
                  <a:ext uri="{FF2B5EF4-FFF2-40B4-BE49-F238E27FC236}">
                    <a16:creationId xmlns:a16="http://schemas.microsoft.com/office/drawing/2014/main" id="{BD1C9043-EB06-3C54-C5E6-88AFBCA5E08F}"/>
                  </a:ext>
                </a:extLst>
              </p:cNvPr>
              <p:cNvPicPr>
                <a:picLocks noChangeAspect="1"/>
              </p:cNvPicPr>
              <p:nvPr/>
            </p:nvPicPr>
            <p:blipFill>
              <a:blip r:embed="rId3">
                <a:clrChange>
                  <a:clrFrom>
                    <a:srgbClr val="FFFFFF"/>
                  </a:clrFrom>
                  <a:clrTo>
                    <a:srgbClr val="FFFFFF">
                      <a:alpha val="0"/>
                    </a:srgbClr>
                  </a:clrTo>
                </a:clrChange>
              </a:blip>
              <a:srcRect l="7418" t="1037" r="4386" b="4036"/>
              <a:stretch/>
            </p:blipFill>
            <p:spPr>
              <a:xfrm>
                <a:off x="3752257" y="3875908"/>
                <a:ext cx="1536222" cy="2820649"/>
              </a:xfrm>
              <a:prstGeom prst="rect">
                <a:avLst/>
              </a:prstGeom>
            </p:spPr>
          </p:pic>
          <p:sp>
            <p:nvSpPr>
              <p:cNvPr id="12" name="TextBox 11" descr="Subjective&#10;Objective&#10;Assessment&#10;Plan">
                <a:extLst>
                  <a:ext uri="{FF2B5EF4-FFF2-40B4-BE49-F238E27FC236}">
                    <a16:creationId xmlns:a16="http://schemas.microsoft.com/office/drawing/2014/main" id="{D477EFBE-F21C-863A-E2D2-38882E0F811B}"/>
                  </a:ext>
                </a:extLst>
              </p:cNvPr>
              <p:cNvSpPr txBox="1"/>
              <p:nvPr/>
            </p:nvSpPr>
            <p:spPr>
              <a:xfrm>
                <a:off x="4004545" y="5006826"/>
                <a:ext cx="1199289" cy="1321737"/>
              </a:xfrm>
              <a:prstGeom prst="rect">
                <a:avLst/>
              </a:prstGeom>
              <a:solidFill>
                <a:srgbClr val="FFE1CF"/>
              </a:solidFill>
              <a:effectLst>
                <a:softEdge rad="317500"/>
              </a:effectLst>
            </p:spPr>
            <p:txBody>
              <a:bodyPr wrap="square" rtlCol="0">
                <a:spAutoFit/>
              </a:bodyPr>
              <a:lstStyle/>
              <a:p>
                <a:pPr marL="128588" indent="-128588" defTabSz="342900">
                  <a:lnSpc>
                    <a:spcPts val="1300"/>
                  </a:lnSpc>
                  <a:spcAft>
                    <a:spcPts val="450"/>
                  </a:spcAft>
                  <a:buFont typeface="+mj-lt"/>
                  <a:buAutoNum type="arabicPeriod"/>
                  <a:defRPr/>
                </a:pPr>
                <a:r>
                  <a:rPr lang="en-US" sz="1600" b="1" kern="0" dirty="0">
                    <a:solidFill>
                      <a:prstClr val="black"/>
                    </a:solidFill>
                    <a:ea typeface="Calibri" panose="020F0502020204030204" pitchFamily="34" charset="0"/>
                    <a:cs typeface="Aldhabi" panose="020F0502020204030204" pitchFamily="2" charset="-78"/>
                  </a:rPr>
                  <a:t>Subjective</a:t>
                </a:r>
              </a:p>
              <a:p>
                <a:pPr marL="128588" indent="-128588" defTabSz="342900">
                  <a:lnSpc>
                    <a:spcPts val="1300"/>
                  </a:lnSpc>
                  <a:spcAft>
                    <a:spcPts val="450"/>
                  </a:spcAft>
                  <a:buFont typeface="+mj-lt"/>
                  <a:buAutoNum type="arabicPeriod"/>
                  <a:defRPr/>
                </a:pPr>
                <a:r>
                  <a:rPr lang="en-US" sz="1600" b="1" kern="0" dirty="0">
                    <a:solidFill>
                      <a:prstClr val="black"/>
                    </a:solidFill>
                    <a:ea typeface="Calibri" panose="020F0502020204030204" pitchFamily="34" charset="0"/>
                    <a:cs typeface="Aldhabi" panose="020F0502020204030204" pitchFamily="2" charset="-78"/>
                  </a:rPr>
                  <a:t>Objective</a:t>
                </a:r>
              </a:p>
              <a:p>
                <a:pPr marL="128588" indent="-128588" defTabSz="342900">
                  <a:lnSpc>
                    <a:spcPts val="1300"/>
                  </a:lnSpc>
                  <a:spcAft>
                    <a:spcPts val="450"/>
                  </a:spcAft>
                  <a:buFont typeface="+mj-lt"/>
                  <a:buAutoNum type="arabicPeriod"/>
                  <a:defRPr/>
                </a:pPr>
                <a:r>
                  <a:rPr lang="en-US" sz="1600" b="1" kern="0" dirty="0">
                    <a:solidFill>
                      <a:prstClr val="black"/>
                    </a:solidFill>
                    <a:ea typeface="Calibri" panose="020F0502020204030204" pitchFamily="34" charset="0"/>
                    <a:cs typeface="Aldhabi" panose="020F0502020204030204" pitchFamily="2" charset="-78"/>
                  </a:rPr>
                  <a:t>Assessment</a:t>
                </a:r>
              </a:p>
              <a:p>
                <a:pPr marL="128588" indent="-128588" defTabSz="342900">
                  <a:lnSpc>
                    <a:spcPts val="1300"/>
                  </a:lnSpc>
                  <a:spcAft>
                    <a:spcPts val="450"/>
                  </a:spcAft>
                  <a:buFont typeface="+mj-lt"/>
                  <a:buAutoNum type="arabicPeriod"/>
                  <a:defRPr/>
                </a:pPr>
                <a:r>
                  <a:rPr lang="en-US" sz="1600" b="1" kern="0" dirty="0">
                    <a:solidFill>
                      <a:prstClr val="black"/>
                    </a:solidFill>
                    <a:ea typeface="Calibri" panose="020F0502020204030204" pitchFamily="34" charset="0"/>
                    <a:cs typeface="Aldhabi" panose="020F0502020204030204" pitchFamily="2" charset="-78"/>
                  </a:rPr>
                  <a:t>Plan</a:t>
                </a:r>
              </a:p>
            </p:txBody>
          </p:sp>
        </p:grpSp>
      </p:grpSp>
      <p:sp>
        <p:nvSpPr>
          <p:cNvPr id="33" name="Content Placeholder 32">
            <a:extLst>
              <a:ext uri="{FF2B5EF4-FFF2-40B4-BE49-F238E27FC236}">
                <a16:creationId xmlns:a16="http://schemas.microsoft.com/office/drawing/2014/main" id="{588B7591-4DEF-0F53-D6D0-61A35550B9B3}"/>
              </a:ext>
            </a:extLst>
          </p:cNvPr>
          <p:cNvSpPr txBox="1">
            <a:spLocks noGrp="1"/>
          </p:cNvSpPr>
          <p:nvPr>
            <p:ph idx="4294967295"/>
          </p:nvPr>
        </p:nvSpPr>
        <p:spPr>
          <a:xfrm>
            <a:off x="3624207" y="5683972"/>
            <a:ext cx="4618163" cy="424732"/>
          </a:xfrm>
          <a:prstGeom prst="rect">
            <a:avLst/>
          </a:prstGeom>
          <a:noFill/>
        </p:spPr>
        <p:txBody>
          <a:bodyPr wrap="square" rtlCol="0">
            <a:spAutoFit/>
          </a:bodyPr>
          <a:lstStyle/>
          <a:p>
            <a:pPr marL="0" indent="0" algn="ctr" defTabSz="342900">
              <a:spcBef>
                <a:spcPts val="0"/>
              </a:spcBef>
              <a:buNone/>
              <a:defRPr/>
            </a:pPr>
            <a:r>
              <a:rPr lang="en-US" sz="1200" b="1" i="1" dirty="0">
                <a:cs typeface="Calibri Light" panose="020F0302020204030204" pitchFamily="34" charset="0"/>
              </a:rPr>
              <a:t> </a:t>
            </a:r>
            <a:r>
              <a:rPr lang="en-US" sz="1200" b="1" dirty="0">
                <a:solidFill>
                  <a:schemeClr val="tx1"/>
                </a:solidFill>
                <a:latin typeface="+mn-lt"/>
                <a:cs typeface="Calibri Light" panose="020F0302020204030204" pitchFamily="34" charset="0"/>
              </a:rPr>
              <a:t>Documentation should paint a picture with words of the patient’s condition and what occurred during each visit. </a:t>
            </a:r>
          </a:p>
        </p:txBody>
      </p:sp>
      <p:sp>
        <p:nvSpPr>
          <p:cNvPr id="3" name="Date Placeholder 2">
            <a:extLst>
              <a:ext uri="{FF2B5EF4-FFF2-40B4-BE49-F238E27FC236}">
                <a16:creationId xmlns:a16="http://schemas.microsoft.com/office/drawing/2014/main" id="{B6C438DC-C679-9BD7-D7B4-7176FD307204}"/>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BE05F6-CF0D-4578-B571-A4E9B1B0A722}"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4" name="Footer Placeholder 33">
            <a:extLst>
              <a:ext uri="{FF2B5EF4-FFF2-40B4-BE49-F238E27FC236}">
                <a16:creationId xmlns:a16="http://schemas.microsoft.com/office/drawing/2014/main" id="{A0EB2972-AE00-5AF4-DD97-0B37953430F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5" name="Slide Number Placeholder 34">
            <a:extLst>
              <a:ext uri="{FF2B5EF4-FFF2-40B4-BE49-F238E27FC236}">
                <a16:creationId xmlns:a16="http://schemas.microsoft.com/office/drawing/2014/main" id="{664C2FB4-BB34-138A-F8A0-66A81ED2F52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745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F6A2CA-9D33-E851-5D85-B6F46C7357D6}"/>
              </a:ext>
            </a:extLst>
          </p:cNvPr>
          <p:cNvSpPr>
            <a:spLocks noGrp="1"/>
          </p:cNvSpPr>
          <p:nvPr>
            <p:ph type="title"/>
          </p:nvPr>
        </p:nvSpPr>
        <p:spPr>
          <a:xfrm>
            <a:off x="640080" y="511969"/>
            <a:ext cx="5297733" cy="685323"/>
          </a:xfrm>
        </p:spPr>
        <p:txBody>
          <a:bodyPr/>
          <a:lstStyle/>
          <a:p>
            <a:r>
              <a:rPr lang="en-US" dirty="0"/>
              <a:t>Medical Record Requirements</a:t>
            </a:r>
          </a:p>
        </p:txBody>
      </p:sp>
      <p:graphicFrame>
        <p:nvGraphicFramePr>
          <p:cNvPr id="7" name="Figure 24" descr="Eight green squares list essential requirements for documentation: face-to-face encounter, date, identifiers, provider type, signature, service type, abbreviations, and handwriting clarity.">
            <a:extLst>
              <a:ext uri="{FF2B5EF4-FFF2-40B4-BE49-F238E27FC236}">
                <a16:creationId xmlns:a16="http://schemas.microsoft.com/office/drawing/2014/main" id="{5DB19947-6E9B-8E7B-9FDA-59DEBE30CF4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49262058"/>
              </p:ext>
            </p:extLst>
          </p:nvPr>
        </p:nvGraphicFramePr>
        <p:xfrm>
          <a:off x="863992" y="1978645"/>
          <a:ext cx="9974993" cy="3077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1687AFB6-A311-1BFA-F4BB-04260CD8C86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8678E91F-3D0B-2613-49E8-2734E23B437D}"/>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2658F3-C6AE-498B-940D-55974012BE44}"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94AEF07-989B-68A2-B140-0498AB53B560}"/>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31</a:t>
            </a:fld>
            <a:endParaRPr lang="en-US" dirty="0"/>
          </a:p>
        </p:txBody>
      </p:sp>
    </p:spTree>
    <p:extLst>
      <p:ext uri="{BB962C8B-B14F-4D97-AF65-F5344CB8AC3E}">
        <p14:creationId xmlns:p14="http://schemas.microsoft.com/office/powerpoint/2010/main" val="1538893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07D3A-CB05-D2AE-F6E8-71D4B4106C17}"/>
              </a:ext>
            </a:extLst>
          </p:cNvPr>
          <p:cNvSpPr>
            <a:spLocks noGrp="1"/>
          </p:cNvSpPr>
          <p:nvPr>
            <p:ph type="title"/>
          </p:nvPr>
        </p:nvSpPr>
        <p:spPr>
          <a:xfrm>
            <a:off x="640080" y="511969"/>
            <a:ext cx="6535544" cy="685323"/>
          </a:xfrm>
        </p:spPr>
        <p:txBody>
          <a:bodyPr/>
          <a:lstStyle/>
          <a:p>
            <a:r>
              <a:rPr lang="en-US" dirty="0"/>
              <a:t>Risk Adjustment Program Initiatives</a:t>
            </a:r>
          </a:p>
        </p:txBody>
      </p:sp>
      <p:grpSp>
        <p:nvGrpSpPr>
          <p:cNvPr id="27" name="Group 26">
            <a:extLst>
              <a:ext uri="{FF2B5EF4-FFF2-40B4-BE49-F238E27FC236}">
                <a16:creationId xmlns:a16="http://schemas.microsoft.com/office/drawing/2014/main" id="{FC7E93A1-9D45-3AD5-E0BB-AB398E327B41}"/>
              </a:ext>
              <a:ext uri="{C183D7F6-B498-43B3-948B-1728B52AA6E4}">
                <adec:decorative xmlns:adec="http://schemas.microsoft.com/office/drawing/2017/decorative" val="1"/>
              </a:ext>
            </a:extLst>
          </p:cNvPr>
          <p:cNvGrpSpPr/>
          <p:nvPr/>
        </p:nvGrpSpPr>
        <p:grpSpPr>
          <a:xfrm>
            <a:off x="622302" y="2837387"/>
            <a:ext cx="10693398" cy="3099891"/>
            <a:chOff x="622302" y="2837387"/>
            <a:chExt cx="10989432" cy="3099891"/>
          </a:xfrm>
        </p:grpSpPr>
        <p:sp>
          <p:nvSpPr>
            <p:cNvPr id="28" name="Straight Connector 27">
              <a:extLst>
                <a:ext uri="{FF2B5EF4-FFF2-40B4-BE49-F238E27FC236}">
                  <a16:creationId xmlns:a16="http://schemas.microsoft.com/office/drawing/2014/main" id="{71E4A747-E0CE-4ED3-A6AA-F445C5A5D0D2}"/>
                </a:ext>
              </a:extLst>
            </p:cNvPr>
            <p:cNvSpPr/>
            <p:nvPr/>
          </p:nvSpPr>
          <p:spPr>
            <a:xfrm>
              <a:off x="648596" y="5937278"/>
              <a:ext cx="10963138" cy="0"/>
            </a:xfrm>
            <a:prstGeom prst="line">
              <a:avLst/>
            </a:prstGeom>
            <a:ln w="15875"/>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9" name="Straight Connector 28">
              <a:extLst>
                <a:ext uri="{FF2B5EF4-FFF2-40B4-BE49-F238E27FC236}">
                  <a16:creationId xmlns:a16="http://schemas.microsoft.com/office/drawing/2014/main" id="{3D238405-B7D7-CE96-19EA-6FBE1E9C83BE}"/>
                </a:ext>
              </a:extLst>
            </p:cNvPr>
            <p:cNvSpPr/>
            <p:nvPr/>
          </p:nvSpPr>
          <p:spPr>
            <a:xfrm>
              <a:off x="642048" y="4913880"/>
              <a:ext cx="10963138" cy="0"/>
            </a:xfrm>
            <a:prstGeom prst="line">
              <a:avLst/>
            </a:prstGeom>
            <a:ln w="15875"/>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0" name="Straight Connector 29">
              <a:extLst>
                <a:ext uri="{FF2B5EF4-FFF2-40B4-BE49-F238E27FC236}">
                  <a16:creationId xmlns:a16="http://schemas.microsoft.com/office/drawing/2014/main" id="{BC6601E6-9055-B847-A845-E79EE19B5060}"/>
                </a:ext>
              </a:extLst>
            </p:cNvPr>
            <p:cNvSpPr/>
            <p:nvPr/>
          </p:nvSpPr>
          <p:spPr>
            <a:xfrm>
              <a:off x="629674" y="3872857"/>
              <a:ext cx="10963138" cy="0"/>
            </a:xfrm>
            <a:prstGeom prst="line">
              <a:avLst/>
            </a:prstGeom>
            <a:ln w="15875"/>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1" name="Straight Connector 30">
              <a:extLst>
                <a:ext uri="{FF2B5EF4-FFF2-40B4-BE49-F238E27FC236}">
                  <a16:creationId xmlns:a16="http://schemas.microsoft.com/office/drawing/2014/main" id="{BB76F6A2-58D6-88FF-C487-D7272E77D02B}"/>
                </a:ext>
              </a:extLst>
            </p:cNvPr>
            <p:cNvSpPr/>
            <p:nvPr/>
          </p:nvSpPr>
          <p:spPr>
            <a:xfrm>
              <a:off x="622302" y="2837387"/>
              <a:ext cx="10963138" cy="0"/>
            </a:xfrm>
            <a:prstGeom prst="line">
              <a:avLst/>
            </a:prstGeom>
            <a:ln w="15875"/>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3" name="Rectangle: Diagonal Corners Rounded 32" descr="Continuity of Care (CoC">
            <a:extLst>
              <a:ext uri="{FF2B5EF4-FFF2-40B4-BE49-F238E27FC236}">
                <a16:creationId xmlns:a16="http://schemas.microsoft.com/office/drawing/2014/main" id="{3FDD23A3-0078-5F31-1F63-54B60F40275D}"/>
              </a:ext>
            </a:extLst>
          </p:cNvPr>
          <p:cNvSpPr/>
          <p:nvPr/>
        </p:nvSpPr>
        <p:spPr>
          <a:xfrm>
            <a:off x="622300" y="1885300"/>
            <a:ext cx="2971800" cy="950628"/>
          </a:xfrm>
          <a:prstGeom prst="round2DiagRect">
            <a:avLst/>
          </a:prstGeom>
          <a:solidFill>
            <a:schemeClr val="accent1">
              <a:alpha val="3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703" tIns="95703" rIns="95703"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chemeClr val="accent5"/>
                </a:solidFill>
                <a:effectLst/>
                <a:uLnTx/>
                <a:uFillTx/>
                <a:latin typeface="Calibri" panose="020F0502020204030204"/>
                <a:ea typeface="+mn-ea"/>
                <a:cs typeface="+mn-cs"/>
              </a:rPr>
              <a:t>Continuity of Care (CoC)</a:t>
            </a:r>
          </a:p>
        </p:txBody>
      </p:sp>
      <p:sp>
        <p:nvSpPr>
          <p:cNvPr id="32" name="Freeform: Shape 31" descr="Provider incentive program — Increases visibility into members' existing medical conditions for chronic condition management (PCP only).&#10;">
            <a:extLst>
              <a:ext uri="{FF2B5EF4-FFF2-40B4-BE49-F238E27FC236}">
                <a16:creationId xmlns:a16="http://schemas.microsoft.com/office/drawing/2014/main" id="{36356548-F05E-5A2F-CE94-5E4613BCBBA4}"/>
              </a:ext>
            </a:extLst>
          </p:cNvPr>
          <p:cNvSpPr/>
          <p:nvPr/>
        </p:nvSpPr>
        <p:spPr>
          <a:xfrm>
            <a:off x="3747397" y="1881950"/>
            <a:ext cx="7357740" cy="967510"/>
          </a:xfrm>
          <a:custGeom>
            <a:avLst/>
            <a:gdLst>
              <a:gd name="connsiteX0" fmla="*/ 0 w 7992999"/>
              <a:gd name="connsiteY0" fmla="*/ 0 h 1023724"/>
              <a:gd name="connsiteX1" fmla="*/ 7992999 w 7992999"/>
              <a:gd name="connsiteY1" fmla="*/ 0 h 1023724"/>
              <a:gd name="connsiteX2" fmla="*/ 7992999 w 7992999"/>
              <a:gd name="connsiteY2" fmla="*/ 1023724 h 1023724"/>
              <a:gd name="connsiteX3" fmla="*/ 0 w 7992999"/>
              <a:gd name="connsiteY3" fmla="*/ 1023724 h 1023724"/>
              <a:gd name="connsiteX4" fmla="*/ 0 w 7992999"/>
              <a:gd name="connsiteY4" fmla="*/ 0 h 102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2999" h="1023724">
                <a:moveTo>
                  <a:pt x="0" y="0"/>
                </a:moveTo>
                <a:lnTo>
                  <a:pt x="7992999" y="0"/>
                </a:lnTo>
                <a:lnTo>
                  <a:pt x="7992999" y="1023724"/>
                </a:lnTo>
                <a:lnTo>
                  <a:pt x="0" y="102372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Provider incentive program — Increases visibility into members' existing medical conditions for chronic condition management (PCP only).</a:t>
            </a:r>
          </a:p>
        </p:txBody>
      </p:sp>
      <p:sp>
        <p:nvSpPr>
          <p:cNvPr id="35" name="Rectangle: Diagonal Corners Rounded 34" descr="In-Office Assessment (IOA)">
            <a:extLst>
              <a:ext uri="{FF2B5EF4-FFF2-40B4-BE49-F238E27FC236}">
                <a16:creationId xmlns:a16="http://schemas.microsoft.com/office/drawing/2014/main" id="{C1706667-9CC0-0F92-3228-5D50AE379BC9}"/>
              </a:ext>
            </a:extLst>
          </p:cNvPr>
          <p:cNvSpPr/>
          <p:nvPr/>
        </p:nvSpPr>
        <p:spPr>
          <a:xfrm>
            <a:off x="622300" y="2922970"/>
            <a:ext cx="2971800" cy="950628"/>
          </a:xfrm>
          <a:prstGeom prst="round2DiagRect">
            <a:avLst/>
          </a:prstGeom>
          <a:solidFill>
            <a:schemeClr val="accent1">
              <a:alpha val="3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703" tIns="95703" rIns="95703"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chemeClr val="accent5"/>
                </a:solidFill>
                <a:effectLst/>
                <a:uLnTx/>
                <a:uFillTx/>
                <a:latin typeface="Calibri" panose="020F0502020204030204"/>
                <a:ea typeface="+mn-ea"/>
                <a:cs typeface="+mn-cs"/>
              </a:rPr>
              <a:t>In-Office Assessment (IOA)</a:t>
            </a:r>
          </a:p>
        </p:txBody>
      </p:sp>
      <p:sp>
        <p:nvSpPr>
          <p:cNvPr id="34" name="Freeform: Shape 33" descr="Provider incentive program — Supports early detection and ongoing annual assessment of chronic conditions for patients to help improve health outcomes.&#10;">
            <a:extLst>
              <a:ext uri="{FF2B5EF4-FFF2-40B4-BE49-F238E27FC236}">
                <a16:creationId xmlns:a16="http://schemas.microsoft.com/office/drawing/2014/main" id="{ABE51235-6B91-6BDF-F347-E07B036329B8}"/>
              </a:ext>
            </a:extLst>
          </p:cNvPr>
          <p:cNvSpPr/>
          <p:nvPr/>
        </p:nvSpPr>
        <p:spPr>
          <a:xfrm>
            <a:off x="3747397" y="2922970"/>
            <a:ext cx="7591916" cy="949147"/>
          </a:xfrm>
          <a:custGeom>
            <a:avLst/>
            <a:gdLst>
              <a:gd name="connsiteX0" fmla="*/ 0 w 7992999"/>
              <a:gd name="connsiteY0" fmla="*/ 0 h 1023724"/>
              <a:gd name="connsiteX1" fmla="*/ 7992999 w 7992999"/>
              <a:gd name="connsiteY1" fmla="*/ 0 h 1023724"/>
              <a:gd name="connsiteX2" fmla="*/ 7992999 w 7992999"/>
              <a:gd name="connsiteY2" fmla="*/ 1023724 h 1023724"/>
              <a:gd name="connsiteX3" fmla="*/ 0 w 7992999"/>
              <a:gd name="connsiteY3" fmla="*/ 1023724 h 1023724"/>
              <a:gd name="connsiteX4" fmla="*/ 0 w 7992999"/>
              <a:gd name="connsiteY4" fmla="*/ 0 h 102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2999" h="1023724">
                <a:moveTo>
                  <a:pt x="0" y="0"/>
                </a:moveTo>
                <a:lnTo>
                  <a:pt x="7992999" y="0"/>
                </a:lnTo>
                <a:lnTo>
                  <a:pt x="7992999" y="1023724"/>
                </a:lnTo>
                <a:lnTo>
                  <a:pt x="0" y="102372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Provider incentive program — Supports early detection and ongoing annual assessment of chronic conditions for patients to help improve health outcomes.</a:t>
            </a:r>
          </a:p>
        </p:txBody>
      </p:sp>
      <p:sp>
        <p:nvSpPr>
          <p:cNvPr id="37" name="Rectangle: Diagonal Corners Rounded 36" descr="Clinical Documentation Improvement (CDI) &#10;">
            <a:extLst>
              <a:ext uri="{FF2B5EF4-FFF2-40B4-BE49-F238E27FC236}">
                <a16:creationId xmlns:a16="http://schemas.microsoft.com/office/drawing/2014/main" id="{4906F840-9C2D-CD19-3023-5793242EBC9E}"/>
              </a:ext>
            </a:extLst>
          </p:cNvPr>
          <p:cNvSpPr/>
          <p:nvPr/>
        </p:nvSpPr>
        <p:spPr>
          <a:xfrm>
            <a:off x="622300" y="3960640"/>
            <a:ext cx="2971800" cy="950628"/>
          </a:xfrm>
          <a:prstGeom prst="round2DiagRect">
            <a:avLst/>
          </a:prstGeom>
          <a:solidFill>
            <a:schemeClr val="accent1">
              <a:alpha val="3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703" tIns="95703" rIns="95703"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chemeClr val="accent5"/>
                </a:solidFill>
                <a:effectLst/>
                <a:uLnTx/>
                <a:uFillTx/>
                <a:latin typeface="Calibri" panose="020F0502020204030204"/>
                <a:ea typeface="+mn-ea"/>
                <a:cs typeface="+mn-cs"/>
              </a:rPr>
              <a:t>Clinical Documentation Improvement (CDI) </a:t>
            </a:r>
          </a:p>
        </p:txBody>
      </p:sp>
      <p:sp>
        <p:nvSpPr>
          <p:cNvPr id="36" name="Freeform: Shape 35" descr="Complimentary review of provider coding and documentation trends with education tailored to review findings.&#10;">
            <a:extLst>
              <a:ext uri="{FF2B5EF4-FFF2-40B4-BE49-F238E27FC236}">
                <a16:creationId xmlns:a16="http://schemas.microsoft.com/office/drawing/2014/main" id="{84460A16-EC0E-E0E5-8248-B2C4197C602A}"/>
              </a:ext>
            </a:extLst>
          </p:cNvPr>
          <p:cNvSpPr/>
          <p:nvPr/>
        </p:nvSpPr>
        <p:spPr>
          <a:xfrm>
            <a:off x="3747396" y="3960640"/>
            <a:ext cx="7357741" cy="953240"/>
          </a:xfrm>
          <a:custGeom>
            <a:avLst/>
            <a:gdLst>
              <a:gd name="connsiteX0" fmla="*/ 0 w 7992999"/>
              <a:gd name="connsiteY0" fmla="*/ 0 h 1023724"/>
              <a:gd name="connsiteX1" fmla="*/ 7992999 w 7992999"/>
              <a:gd name="connsiteY1" fmla="*/ 0 h 1023724"/>
              <a:gd name="connsiteX2" fmla="*/ 7992999 w 7992999"/>
              <a:gd name="connsiteY2" fmla="*/ 1023724 h 1023724"/>
              <a:gd name="connsiteX3" fmla="*/ 0 w 7992999"/>
              <a:gd name="connsiteY3" fmla="*/ 1023724 h 1023724"/>
              <a:gd name="connsiteX4" fmla="*/ 0 w 7992999"/>
              <a:gd name="connsiteY4" fmla="*/ 0 h 102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2999" h="1023724">
                <a:moveTo>
                  <a:pt x="0" y="0"/>
                </a:moveTo>
                <a:lnTo>
                  <a:pt x="7992999" y="0"/>
                </a:lnTo>
                <a:lnTo>
                  <a:pt x="7992999" y="1023724"/>
                </a:lnTo>
                <a:lnTo>
                  <a:pt x="0" y="102372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Complimentary review of provider coding and documentation trends with education tailored to review findings.</a:t>
            </a:r>
            <a:endParaRPr kumimoji="0" lang="en-US" sz="1800" b="1"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sp>
        <p:nvSpPr>
          <p:cNvPr id="39" name="Rectangle: Diagonal Corners Rounded 38" descr="Annual Chart Review Projects &#10;">
            <a:extLst>
              <a:ext uri="{FF2B5EF4-FFF2-40B4-BE49-F238E27FC236}">
                <a16:creationId xmlns:a16="http://schemas.microsoft.com/office/drawing/2014/main" id="{A3C1F7B5-CDB6-CBE9-5706-498FD5F53942}"/>
              </a:ext>
            </a:extLst>
          </p:cNvPr>
          <p:cNvSpPr/>
          <p:nvPr/>
        </p:nvSpPr>
        <p:spPr>
          <a:xfrm>
            <a:off x="622300" y="4998310"/>
            <a:ext cx="2971800" cy="950628"/>
          </a:xfrm>
          <a:prstGeom prst="round2DiagRect">
            <a:avLst/>
          </a:prstGeom>
          <a:solidFill>
            <a:schemeClr val="accent1">
              <a:alpha val="3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703" tIns="95703" rIns="95703"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chemeClr val="accent5"/>
                </a:solidFill>
                <a:effectLst/>
                <a:uLnTx/>
                <a:uFillTx/>
                <a:latin typeface="Calibri" panose="020F0502020204030204"/>
                <a:ea typeface="+mn-ea"/>
                <a:cs typeface="+mn-cs"/>
              </a:rPr>
              <a:t>Annual Chart </a:t>
            </a:r>
            <a:br>
              <a:rPr kumimoji="0" lang="en-US" sz="1800" b="1" i="0" u="none" strike="noStrike" kern="1200" cap="none" spc="0" normalizeH="0" baseline="0" noProof="0" dirty="0">
                <a:ln>
                  <a:noFill/>
                </a:ln>
                <a:solidFill>
                  <a:schemeClr val="accent5"/>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schemeClr val="accent5"/>
                </a:solidFill>
                <a:effectLst/>
                <a:uLnTx/>
                <a:uFillTx/>
                <a:latin typeface="Calibri" panose="020F0502020204030204"/>
                <a:ea typeface="+mn-ea"/>
                <a:cs typeface="+mn-cs"/>
              </a:rPr>
              <a:t>Review Projects </a:t>
            </a:r>
          </a:p>
        </p:txBody>
      </p:sp>
      <p:sp>
        <p:nvSpPr>
          <p:cNvPr id="38" name="Freeform: Shape 37" descr="Vendor works with providers and health plan to retrieve medical records and accurately report members health status in compliance with RA guidelines.">
            <a:extLst>
              <a:ext uri="{FF2B5EF4-FFF2-40B4-BE49-F238E27FC236}">
                <a16:creationId xmlns:a16="http://schemas.microsoft.com/office/drawing/2014/main" id="{8F2E47BE-BB82-F051-335F-CC32F084185A}"/>
              </a:ext>
            </a:extLst>
          </p:cNvPr>
          <p:cNvSpPr/>
          <p:nvPr/>
        </p:nvSpPr>
        <p:spPr>
          <a:xfrm>
            <a:off x="3747396" y="4998310"/>
            <a:ext cx="7357741" cy="957327"/>
          </a:xfrm>
          <a:custGeom>
            <a:avLst/>
            <a:gdLst>
              <a:gd name="connsiteX0" fmla="*/ 0 w 7992999"/>
              <a:gd name="connsiteY0" fmla="*/ 0 h 1023724"/>
              <a:gd name="connsiteX1" fmla="*/ 7992999 w 7992999"/>
              <a:gd name="connsiteY1" fmla="*/ 0 h 1023724"/>
              <a:gd name="connsiteX2" fmla="*/ 7992999 w 7992999"/>
              <a:gd name="connsiteY2" fmla="*/ 1023724 h 1023724"/>
              <a:gd name="connsiteX3" fmla="*/ 0 w 7992999"/>
              <a:gd name="connsiteY3" fmla="*/ 1023724 h 1023724"/>
              <a:gd name="connsiteX4" fmla="*/ 0 w 7992999"/>
              <a:gd name="connsiteY4" fmla="*/ 0 h 102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2999" h="1023724">
                <a:moveTo>
                  <a:pt x="0" y="0"/>
                </a:moveTo>
                <a:lnTo>
                  <a:pt x="7992999" y="0"/>
                </a:lnTo>
                <a:lnTo>
                  <a:pt x="7992999" y="1023724"/>
                </a:lnTo>
                <a:lnTo>
                  <a:pt x="0" y="102372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Vendor works with providers and health plan to retrieve medical records and accurately report members health status in compliance with RA guidelines.</a:t>
            </a:r>
          </a:p>
        </p:txBody>
      </p:sp>
      <p:sp>
        <p:nvSpPr>
          <p:cNvPr id="3" name="Date Placeholder 2">
            <a:extLst>
              <a:ext uri="{FF2B5EF4-FFF2-40B4-BE49-F238E27FC236}">
                <a16:creationId xmlns:a16="http://schemas.microsoft.com/office/drawing/2014/main" id="{E9022535-7CD4-2C8E-E59C-BF8F8665B5A0}"/>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238F32-0CCD-4E3B-BE59-5984F7996EB6}"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BD0EBDF-1328-C6EA-AFFC-227D7B940503}"/>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00D12F0-8F0F-8FAA-7FE8-25308C47838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942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B2C603-A538-C146-BB0B-0EF9B32EA15F}"/>
              </a:ext>
            </a:extLst>
          </p:cNvPr>
          <p:cNvSpPr>
            <a:spLocks noGrp="1"/>
          </p:cNvSpPr>
          <p:nvPr>
            <p:ph type="title"/>
          </p:nvPr>
        </p:nvSpPr>
        <p:spPr>
          <a:xfrm>
            <a:off x="640080" y="511969"/>
            <a:ext cx="6385753" cy="685323"/>
          </a:xfrm>
        </p:spPr>
        <p:txBody>
          <a:bodyPr/>
          <a:lstStyle/>
          <a:p>
            <a:r>
              <a:rPr lang="en-US" dirty="0"/>
              <a:t>2025 Continuity of Care (CoC)</a:t>
            </a:r>
          </a:p>
        </p:txBody>
      </p:sp>
      <p:sp>
        <p:nvSpPr>
          <p:cNvPr id="2" name="Content Placeholder 1">
            <a:extLst>
              <a:ext uri="{FF2B5EF4-FFF2-40B4-BE49-F238E27FC236}">
                <a16:creationId xmlns:a16="http://schemas.microsoft.com/office/drawing/2014/main" id="{201C9A8D-2974-F2E5-61DF-A8D4EBF92287}"/>
              </a:ext>
            </a:extLst>
          </p:cNvPr>
          <p:cNvSpPr>
            <a:spLocks noGrp="1"/>
          </p:cNvSpPr>
          <p:nvPr>
            <p:ph idx="13"/>
          </p:nvPr>
        </p:nvSpPr>
        <p:spPr>
          <a:xfrm>
            <a:off x="701171" y="1612422"/>
            <a:ext cx="4906253" cy="4351338"/>
          </a:xfrm>
        </p:spPr>
        <p:txBody>
          <a:bodyPr anchor="t"/>
          <a:lstStyle/>
          <a:p>
            <a:pPr lvl="1"/>
            <a:r>
              <a:rPr lang="en-US" dirty="0"/>
              <a:t>CoC is a claims-based provider engagement program specific to Medicare and Marketplace risk adjustment. The CoC program provides increased visibility of member’s health conditions for better quality of care through chronic condition management and prevention. </a:t>
            </a:r>
          </a:p>
          <a:p>
            <a:pPr lvl="1"/>
            <a:r>
              <a:rPr lang="en-US" dirty="0"/>
              <a:t>Primary care providers (PCPs) can earn up to $400–$450 per member for proactively coordinating preventive medicine and thoroughly assessing patients’ health conditions. </a:t>
            </a:r>
          </a:p>
        </p:txBody>
      </p:sp>
      <p:sp>
        <p:nvSpPr>
          <p:cNvPr id="5" name="TextBox 4">
            <a:extLst>
              <a:ext uri="{FF2B5EF4-FFF2-40B4-BE49-F238E27FC236}">
                <a16:creationId xmlns:a16="http://schemas.microsoft.com/office/drawing/2014/main" id="{A7B898EC-5451-05C1-9274-2F5734D86B9D}"/>
              </a:ext>
            </a:extLst>
          </p:cNvPr>
          <p:cNvSpPr txBox="1"/>
          <p:nvPr/>
        </p:nvSpPr>
        <p:spPr>
          <a:xfrm>
            <a:off x="640080" y="5061617"/>
            <a:ext cx="4906253" cy="646331"/>
          </a:xfrm>
          <a:prstGeom prst="rect">
            <a:avLst/>
          </a:prstGeom>
          <a:noFill/>
        </p:spPr>
        <p:txBody>
          <a:bodyPr wrap="square">
            <a:spAutoFit/>
          </a:bodyPr>
          <a:lstStyle/>
          <a:p>
            <a:pPr defTabSz="685800">
              <a:defRPr/>
            </a:pPr>
            <a:r>
              <a:rPr lang="en-US" b="1" dirty="0">
                <a:solidFill>
                  <a:schemeClr val="accent5"/>
                </a:solidFill>
              </a:rPr>
              <a:t>The 2025 CoC program launches February 12 and runs through December 31.</a:t>
            </a:r>
            <a:r>
              <a:rPr lang="en-US" b="1" baseline="30000" dirty="0">
                <a:solidFill>
                  <a:schemeClr val="accent5"/>
                </a:solidFill>
              </a:rPr>
              <a:t>  </a:t>
            </a:r>
            <a:endParaRPr lang="en-US" b="1" dirty="0">
              <a:solidFill>
                <a:schemeClr val="accent5"/>
              </a:solidFill>
            </a:endParaRPr>
          </a:p>
        </p:txBody>
      </p:sp>
      <p:sp>
        <p:nvSpPr>
          <p:cNvPr id="15" name="Content Placeholder 14">
            <a:extLst>
              <a:ext uri="{FF2B5EF4-FFF2-40B4-BE49-F238E27FC236}">
                <a16:creationId xmlns:a16="http://schemas.microsoft.com/office/drawing/2014/main" id="{FAFF72F3-829E-DB4C-1513-EABDEA43B728}"/>
              </a:ext>
            </a:extLst>
          </p:cNvPr>
          <p:cNvSpPr>
            <a:spLocks noGrp="1"/>
          </p:cNvSpPr>
          <p:nvPr>
            <p:ph idx="14"/>
          </p:nvPr>
        </p:nvSpPr>
        <p:spPr/>
        <p:txBody>
          <a:bodyPr/>
          <a:lstStyle/>
          <a:p>
            <a:r>
              <a:rPr lang="en-US" dirty="0"/>
              <a:t>Incentive Eligibility Requirements </a:t>
            </a:r>
          </a:p>
          <a:p>
            <a:pPr lvl="1"/>
            <a:r>
              <a:rPr lang="en-US" dirty="0"/>
              <a:t>Provider within assigned TIN must:</a:t>
            </a:r>
          </a:p>
          <a:p>
            <a:pPr lvl="2"/>
            <a:r>
              <a:rPr lang="en-US" dirty="0"/>
              <a:t>Complete a qualified visit with member during the program year (January–December)</a:t>
            </a:r>
          </a:p>
          <a:p>
            <a:pPr lvl="2"/>
            <a:r>
              <a:rPr lang="en-US" dirty="0"/>
              <a:t>Prospectively address patient conditions at the point of care utilizing appointment agenda</a:t>
            </a:r>
          </a:p>
          <a:p>
            <a:pPr lvl="2"/>
            <a:r>
              <a:rPr lang="en-US" dirty="0"/>
              <a:t>Include ICD-10 code(s) for all active conditions (supported in the medical record) on claim for DOS  </a:t>
            </a:r>
          </a:p>
          <a:p>
            <a:pPr lvl="2"/>
            <a:r>
              <a:rPr lang="en-US" dirty="0"/>
              <a:t>Submit completed agenda with 100% of conditions assessed </a:t>
            </a:r>
          </a:p>
          <a:p>
            <a:endParaRPr lang="en-US" dirty="0"/>
          </a:p>
        </p:txBody>
      </p:sp>
      <p:sp>
        <p:nvSpPr>
          <p:cNvPr id="6" name="Date Placeholder 5">
            <a:extLst>
              <a:ext uri="{FF2B5EF4-FFF2-40B4-BE49-F238E27FC236}">
                <a16:creationId xmlns:a16="http://schemas.microsoft.com/office/drawing/2014/main" id="{D8976A2D-F8BB-FF5B-E138-06A7EB5572E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0E2F2E-BDAC-478F-AEE9-642EEC7F7747}"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82CB6E8E-9248-6541-5B76-790F753C51B7}"/>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27CBCCA-993A-257D-128F-37DDC0EAF09B}"/>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33</a:t>
            </a:fld>
            <a:endParaRPr lang="en-US" dirty="0"/>
          </a:p>
        </p:txBody>
      </p:sp>
    </p:spTree>
    <p:extLst>
      <p:ext uri="{BB962C8B-B14F-4D97-AF65-F5344CB8AC3E}">
        <p14:creationId xmlns:p14="http://schemas.microsoft.com/office/powerpoint/2010/main" val="2175469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DECA0-D2A7-EE1B-7741-B392DF680B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47B272-818C-82B1-B33A-F9341D100AFF}"/>
              </a:ext>
            </a:extLst>
          </p:cNvPr>
          <p:cNvSpPr>
            <a:spLocks noGrp="1"/>
          </p:cNvSpPr>
          <p:nvPr>
            <p:ph type="title"/>
          </p:nvPr>
        </p:nvSpPr>
        <p:spPr>
          <a:xfrm>
            <a:off x="640080" y="511969"/>
            <a:ext cx="6918345" cy="685323"/>
          </a:xfrm>
        </p:spPr>
        <p:txBody>
          <a:bodyPr/>
          <a:lstStyle/>
          <a:p>
            <a:r>
              <a:rPr lang="en-US" dirty="0"/>
              <a:t>2025 Continuity of Care Plus (CoC+)</a:t>
            </a:r>
          </a:p>
        </p:txBody>
      </p:sp>
      <p:sp>
        <p:nvSpPr>
          <p:cNvPr id="2" name="Content Placeholder 1">
            <a:extLst>
              <a:ext uri="{FF2B5EF4-FFF2-40B4-BE49-F238E27FC236}">
                <a16:creationId xmlns:a16="http://schemas.microsoft.com/office/drawing/2014/main" id="{E660D596-B536-E731-2057-160E4944CD30}"/>
              </a:ext>
            </a:extLst>
          </p:cNvPr>
          <p:cNvSpPr>
            <a:spLocks noGrp="1"/>
          </p:cNvSpPr>
          <p:nvPr>
            <p:ph idx="13"/>
          </p:nvPr>
        </p:nvSpPr>
        <p:spPr>
          <a:xfrm>
            <a:off x="701171" y="1612422"/>
            <a:ext cx="3548099" cy="4351338"/>
          </a:xfrm>
        </p:spPr>
        <p:txBody>
          <a:bodyPr anchor="t"/>
          <a:lstStyle/>
          <a:p>
            <a:pPr lvl="1">
              <a:lnSpc>
                <a:spcPts val="2300"/>
              </a:lnSpc>
            </a:pPr>
            <a:r>
              <a:rPr lang="en-US" dirty="0"/>
              <a:t>The CoC+ program is a separate provider incentive program that delivers member insights specific to Quality reporting.</a:t>
            </a:r>
          </a:p>
          <a:p>
            <a:pPr lvl="1">
              <a:lnSpc>
                <a:spcPts val="2300"/>
              </a:lnSpc>
            </a:pPr>
            <a:r>
              <a:rPr lang="en-US" dirty="0"/>
              <a:t>Complete additional portions of the appointment agenda to be eligible for additional compensation! </a:t>
            </a:r>
          </a:p>
        </p:txBody>
      </p:sp>
      <p:sp>
        <p:nvSpPr>
          <p:cNvPr id="15" name="Content Placeholder 14">
            <a:extLst>
              <a:ext uri="{FF2B5EF4-FFF2-40B4-BE49-F238E27FC236}">
                <a16:creationId xmlns:a16="http://schemas.microsoft.com/office/drawing/2014/main" id="{8F4CCE5C-0164-FF5D-0ED1-BE2D57D4CFBE}"/>
              </a:ext>
            </a:extLst>
          </p:cNvPr>
          <p:cNvSpPr>
            <a:spLocks noGrp="1"/>
          </p:cNvSpPr>
          <p:nvPr>
            <p:ph idx="14"/>
          </p:nvPr>
        </p:nvSpPr>
        <p:spPr>
          <a:xfrm>
            <a:off x="4890052" y="1612422"/>
            <a:ext cx="5145151" cy="402538"/>
          </a:xfrm>
        </p:spPr>
        <p:txBody>
          <a:bodyPr/>
          <a:lstStyle/>
          <a:p>
            <a:r>
              <a:rPr lang="en-US" dirty="0"/>
              <a:t>Additional incentive opportunity: </a:t>
            </a:r>
          </a:p>
          <a:p>
            <a:endParaRPr lang="en-US" dirty="0"/>
          </a:p>
        </p:txBody>
      </p:sp>
      <p:grpSp>
        <p:nvGrpSpPr>
          <p:cNvPr id="18" name="Figure 19" descr="$150 Per Medicare Agenda">
            <a:extLst>
              <a:ext uri="{FF2B5EF4-FFF2-40B4-BE49-F238E27FC236}">
                <a16:creationId xmlns:a16="http://schemas.microsoft.com/office/drawing/2014/main" id="{93CC13C6-B605-B90F-49E9-6A2960B321ED}"/>
              </a:ext>
              <a:ext uri="{C183D7F6-B498-43B3-948B-1728B52AA6E4}">
                <adec:decorative xmlns:adec="http://schemas.microsoft.com/office/drawing/2017/decorative" val="0"/>
              </a:ext>
            </a:extLst>
          </p:cNvPr>
          <p:cNvGrpSpPr/>
          <p:nvPr/>
        </p:nvGrpSpPr>
        <p:grpSpPr>
          <a:xfrm>
            <a:off x="4890052" y="2253655"/>
            <a:ext cx="2758683" cy="923404"/>
            <a:chOff x="4890052" y="2367833"/>
            <a:chExt cx="2758683" cy="923404"/>
          </a:xfrm>
        </p:grpSpPr>
        <p:sp>
          <p:nvSpPr>
            <p:cNvPr id="16" name="TextBox 15">
              <a:extLst>
                <a:ext uri="{FF2B5EF4-FFF2-40B4-BE49-F238E27FC236}">
                  <a16:creationId xmlns:a16="http://schemas.microsoft.com/office/drawing/2014/main" id="{91689EEF-CCC4-02A5-6E24-BBF69176C0B8}"/>
                </a:ext>
              </a:extLst>
            </p:cNvPr>
            <p:cNvSpPr txBox="1"/>
            <p:nvPr/>
          </p:nvSpPr>
          <p:spPr>
            <a:xfrm>
              <a:off x="5858296" y="2367833"/>
              <a:ext cx="1790439" cy="923404"/>
            </a:xfrm>
            <a:prstGeom prst="round2DiagRect">
              <a:avLst/>
            </a:prstGeom>
            <a:solidFill>
              <a:schemeClr val="accent4">
                <a:alpha val="14000"/>
              </a:schemeClr>
            </a:solidFill>
          </p:spPr>
          <p:txBody>
            <a:bodyPr wrap="square" anchor="ctr">
              <a:noAutofit/>
            </a:bodyPr>
            <a:lstStyle/>
            <a:p>
              <a:pPr algn="ctr"/>
              <a:endParaRPr lang="en-US" dirty="0">
                <a:solidFill>
                  <a:schemeClr val="bg1"/>
                </a:solidFill>
              </a:endParaRPr>
            </a:p>
          </p:txBody>
        </p:sp>
        <p:sp>
          <p:nvSpPr>
            <p:cNvPr id="8" name="TextBox 7" descr="$150 ">
              <a:extLst>
                <a:ext uri="{FF2B5EF4-FFF2-40B4-BE49-F238E27FC236}">
                  <a16:creationId xmlns:a16="http://schemas.microsoft.com/office/drawing/2014/main" id="{529852B5-9175-1BE1-B13F-A6EE9006B628}"/>
                </a:ext>
              </a:extLst>
            </p:cNvPr>
            <p:cNvSpPr txBox="1"/>
            <p:nvPr/>
          </p:nvSpPr>
          <p:spPr>
            <a:xfrm>
              <a:off x="4890052" y="2367833"/>
              <a:ext cx="1195611" cy="923404"/>
            </a:xfrm>
            <a:prstGeom prst="round2DiagRect">
              <a:avLst/>
            </a:prstGeom>
            <a:solidFill>
              <a:schemeClr val="accent5"/>
            </a:solidFill>
          </p:spPr>
          <p:txBody>
            <a:bodyPr wrap="square" anchor="ctr">
              <a:noAutofit/>
            </a:bodyPr>
            <a:lstStyle/>
            <a:p>
              <a:pPr algn="ctr"/>
              <a:r>
                <a:rPr lang="en-US" sz="3200" b="1" dirty="0">
                  <a:solidFill>
                    <a:schemeClr val="bg1"/>
                  </a:solidFill>
                </a:rPr>
                <a:t>$150 </a:t>
              </a:r>
              <a:endParaRPr lang="en-US" dirty="0">
                <a:solidFill>
                  <a:schemeClr val="bg1"/>
                </a:solidFill>
              </a:endParaRPr>
            </a:p>
          </p:txBody>
        </p:sp>
        <p:sp>
          <p:nvSpPr>
            <p:cNvPr id="13" name="TextBox 12" descr="per Medicare Agenda ">
              <a:extLst>
                <a:ext uri="{FF2B5EF4-FFF2-40B4-BE49-F238E27FC236}">
                  <a16:creationId xmlns:a16="http://schemas.microsoft.com/office/drawing/2014/main" id="{2E642664-AE34-3834-3CB3-301CFDAC45B7}"/>
                </a:ext>
              </a:extLst>
            </p:cNvPr>
            <p:cNvSpPr txBox="1"/>
            <p:nvPr/>
          </p:nvSpPr>
          <p:spPr>
            <a:xfrm>
              <a:off x="6125295" y="2507610"/>
              <a:ext cx="1433130" cy="646331"/>
            </a:xfrm>
            <a:prstGeom prst="rect">
              <a:avLst/>
            </a:prstGeom>
            <a:noFill/>
          </p:spPr>
          <p:txBody>
            <a:bodyPr wrap="square">
              <a:spAutoFit/>
            </a:bodyPr>
            <a:lstStyle/>
            <a:p>
              <a:r>
                <a:rPr lang="en-US" dirty="0">
                  <a:solidFill>
                    <a:schemeClr val="tx1">
                      <a:lumMod val="90000"/>
                      <a:lumOff val="10000"/>
                    </a:schemeClr>
                  </a:solidFill>
                </a:rPr>
                <a:t>per Medicare Agenda </a:t>
              </a:r>
            </a:p>
          </p:txBody>
        </p:sp>
      </p:grpSp>
      <p:grpSp>
        <p:nvGrpSpPr>
          <p:cNvPr id="19" name="Figure 18" descr="$100 Per Market place Agenda">
            <a:extLst>
              <a:ext uri="{FF2B5EF4-FFF2-40B4-BE49-F238E27FC236}">
                <a16:creationId xmlns:a16="http://schemas.microsoft.com/office/drawing/2014/main" id="{AB7866A3-E00D-57CE-4B48-22727C757897}"/>
              </a:ext>
              <a:ext uri="{C183D7F6-B498-43B3-948B-1728B52AA6E4}">
                <adec:decorative xmlns:adec="http://schemas.microsoft.com/office/drawing/2017/decorative" val="0"/>
              </a:ext>
            </a:extLst>
          </p:cNvPr>
          <p:cNvGrpSpPr/>
          <p:nvPr/>
        </p:nvGrpSpPr>
        <p:grpSpPr>
          <a:xfrm>
            <a:off x="8023218" y="2253655"/>
            <a:ext cx="3041546" cy="923404"/>
            <a:chOff x="8023218" y="2367833"/>
            <a:chExt cx="3041546" cy="923404"/>
          </a:xfrm>
        </p:grpSpPr>
        <p:sp>
          <p:nvSpPr>
            <p:cNvPr id="17" name="TextBox 16">
              <a:extLst>
                <a:ext uri="{FF2B5EF4-FFF2-40B4-BE49-F238E27FC236}">
                  <a16:creationId xmlns:a16="http://schemas.microsoft.com/office/drawing/2014/main" id="{E4A3D97E-4036-8961-B7E8-FFC2AB04F696}"/>
                </a:ext>
              </a:extLst>
            </p:cNvPr>
            <p:cNvSpPr txBox="1"/>
            <p:nvPr/>
          </p:nvSpPr>
          <p:spPr>
            <a:xfrm>
              <a:off x="9110644" y="2367833"/>
              <a:ext cx="1954120" cy="923404"/>
            </a:xfrm>
            <a:prstGeom prst="round2DiagRect">
              <a:avLst/>
            </a:prstGeom>
            <a:solidFill>
              <a:schemeClr val="accent3">
                <a:alpha val="10000"/>
              </a:schemeClr>
            </a:solidFill>
          </p:spPr>
          <p:txBody>
            <a:bodyPr wrap="square" anchor="ctr">
              <a:noAutofit/>
            </a:bodyPr>
            <a:lstStyle/>
            <a:p>
              <a:pPr algn="ctr"/>
              <a:endParaRPr lang="en-US" dirty="0">
                <a:solidFill>
                  <a:schemeClr val="bg1"/>
                </a:solidFill>
              </a:endParaRPr>
            </a:p>
          </p:txBody>
        </p:sp>
        <p:sp>
          <p:nvSpPr>
            <p:cNvPr id="9" name="TextBox 8" descr="$100 ">
              <a:extLst>
                <a:ext uri="{FF2B5EF4-FFF2-40B4-BE49-F238E27FC236}">
                  <a16:creationId xmlns:a16="http://schemas.microsoft.com/office/drawing/2014/main" id="{B9193320-F577-434D-5F36-41032F9CD842}"/>
                </a:ext>
              </a:extLst>
            </p:cNvPr>
            <p:cNvSpPr txBox="1"/>
            <p:nvPr/>
          </p:nvSpPr>
          <p:spPr>
            <a:xfrm>
              <a:off x="8023218" y="2367833"/>
              <a:ext cx="1195611" cy="923404"/>
            </a:xfrm>
            <a:prstGeom prst="round2DiagRect">
              <a:avLst/>
            </a:prstGeom>
            <a:solidFill>
              <a:schemeClr val="accent3"/>
            </a:solidFill>
          </p:spPr>
          <p:txBody>
            <a:bodyPr wrap="square" anchor="ctr">
              <a:noAutofit/>
            </a:bodyPr>
            <a:lstStyle/>
            <a:p>
              <a:pPr algn="ctr"/>
              <a:r>
                <a:rPr lang="en-US" sz="3200" b="1" dirty="0">
                  <a:solidFill>
                    <a:schemeClr val="bg1"/>
                  </a:solidFill>
                </a:rPr>
                <a:t>$100 </a:t>
              </a:r>
              <a:endParaRPr lang="en-US" dirty="0">
                <a:solidFill>
                  <a:schemeClr val="bg1"/>
                </a:solidFill>
              </a:endParaRPr>
            </a:p>
          </p:txBody>
        </p:sp>
        <p:sp>
          <p:nvSpPr>
            <p:cNvPr id="12" name="TextBox 11" descr="per Marketplace Agenda">
              <a:extLst>
                <a:ext uri="{FF2B5EF4-FFF2-40B4-BE49-F238E27FC236}">
                  <a16:creationId xmlns:a16="http://schemas.microsoft.com/office/drawing/2014/main" id="{20543EE3-8D65-00E5-5742-B5B97489DF27}"/>
                </a:ext>
              </a:extLst>
            </p:cNvPr>
            <p:cNvSpPr txBox="1"/>
            <p:nvPr/>
          </p:nvSpPr>
          <p:spPr>
            <a:xfrm>
              <a:off x="9252185" y="2507610"/>
              <a:ext cx="1812579" cy="646331"/>
            </a:xfrm>
            <a:prstGeom prst="rect">
              <a:avLst/>
            </a:prstGeom>
            <a:noFill/>
          </p:spPr>
          <p:txBody>
            <a:bodyPr wrap="square">
              <a:spAutoFit/>
            </a:bodyPr>
            <a:lstStyle/>
            <a:p>
              <a:r>
                <a:rPr lang="en-US" dirty="0">
                  <a:solidFill>
                    <a:schemeClr val="tx1">
                      <a:lumMod val="90000"/>
                      <a:lumOff val="10000"/>
                    </a:schemeClr>
                  </a:solidFill>
                </a:rPr>
                <a:t>per Marketplace Agenda</a:t>
              </a:r>
            </a:p>
          </p:txBody>
        </p:sp>
      </p:grpSp>
      <p:sp>
        <p:nvSpPr>
          <p:cNvPr id="14" name="TextBox 13">
            <a:extLst>
              <a:ext uri="{FF2B5EF4-FFF2-40B4-BE49-F238E27FC236}">
                <a16:creationId xmlns:a16="http://schemas.microsoft.com/office/drawing/2014/main" id="{7A7A2C38-B797-F9F3-BF91-40BFDD223217}"/>
              </a:ext>
            </a:extLst>
          </p:cNvPr>
          <p:cNvSpPr txBox="1"/>
          <p:nvPr/>
        </p:nvSpPr>
        <p:spPr>
          <a:xfrm>
            <a:off x="4725643" y="3377840"/>
            <a:ext cx="5846184" cy="923330"/>
          </a:xfrm>
          <a:prstGeom prst="rect">
            <a:avLst/>
          </a:prstGeom>
          <a:noFill/>
        </p:spPr>
        <p:txBody>
          <a:bodyPr wrap="square">
            <a:spAutoFit/>
          </a:bodyPr>
          <a:lstStyle/>
          <a:p>
            <a:pPr>
              <a:defRPr/>
            </a:pPr>
            <a:r>
              <a:rPr lang="en-US" dirty="0">
                <a:solidFill>
                  <a:schemeClr val="tx1">
                    <a:lumMod val="90000"/>
                    <a:lumOff val="10000"/>
                  </a:schemeClr>
                </a:solidFill>
              </a:rPr>
              <a:t>All boxes related to the high risk, care guidance, clinical, and/or drivers of health portions must be checked and verified where applicable.</a:t>
            </a:r>
          </a:p>
        </p:txBody>
      </p:sp>
      <p:sp>
        <p:nvSpPr>
          <p:cNvPr id="5" name="TextBox 4">
            <a:extLst>
              <a:ext uri="{FF2B5EF4-FFF2-40B4-BE49-F238E27FC236}">
                <a16:creationId xmlns:a16="http://schemas.microsoft.com/office/drawing/2014/main" id="{4CDB2A12-E6E2-0B44-82BA-4F0E8200CD9F}"/>
              </a:ext>
            </a:extLst>
          </p:cNvPr>
          <p:cNvSpPr txBox="1"/>
          <p:nvPr/>
        </p:nvSpPr>
        <p:spPr>
          <a:xfrm>
            <a:off x="3912242" y="4501951"/>
            <a:ext cx="7941601" cy="338554"/>
          </a:xfrm>
          <a:prstGeom prst="rect">
            <a:avLst/>
          </a:prstGeom>
          <a:noFill/>
        </p:spPr>
        <p:txBody>
          <a:bodyPr wrap="square">
            <a:spAutoFit/>
          </a:bodyPr>
          <a:lstStyle/>
          <a:p>
            <a:pPr algn="ctr">
              <a:defRPr/>
            </a:pPr>
            <a:r>
              <a:rPr lang="en-US" sz="1600" b="1" dirty="0">
                <a:solidFill>
                  <a:schemeClr val="tx1">
                    <a:lumMod val="90000"/>
                    <a:lumOff val="10000"/>
                  </a:schemeClr>
                </a:solidFill>
              </a:rPr>
              <a:t>All CoC+ insights must be received by July 1 to be eligible for incentive(s).</a:t>
            </a:r>
          </a:p>
        </p:txBody>
      </p:sp>
      <p:sp>
        <p:nvSpPr>
          <p:cNvPr id="21" name="Footer Placeholder 20">
            <a:extLst>
              <a:ext uri="{FF2B5EF4-FFF2-40B4-BE49-F238E27FC236}">
                <a16:creationId xmlns:a16="http://schemas.microsoft.com/office/drawing/2014/main" id="{4FFDDAE4-6868-7235-43BD-E7F1988B574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0" name="Date Placeholder 19">
            <a:extLst>
              <a:ext uri="{FF2B5EF4-FFF2-40B4-BE49-F238E27FC236}">
                <a16:creationId xmlns:a16="http://schemas.microsoft.com/office/drawing/2014/main" id="{2A261BDB-D428-2EB1-2F58-257963A20A47}"/>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DD8D87-9921-4B17-BB22-345B34E9FD87}"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3DD312D-8E6D-26A8-CA24-4CDCBABF1A20}"/>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34</a:t>
            </a:fld>
            <a:endParaRPr lang="en-US" dirty="0"/>
          </a:p>
        </p:txBody>
      </p:sp>
    </p:spTree>
    <p:extLst>
      <p:ext uri="{BB962C8B-B14F-4D97-AF65-F5344CB8AC3E}">
        <p14:creationId xmlns:p14="http://schemas.microsoft.com/office/powerpoint/2010/main" val="716789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07FD-5DD8-9378-4263-7C93E4F83ACC}"/>
              </a:ext>
            </a:extLst>
          </p:cNvPr>
          <p:cNvSpPr>
            <a:spLocks noGrp="1"/>
          </p:cNvSpPr>
          <p:nvPr>
            <p:ph type="title"/>
          </p:nvPr>
        </p:nvSpPr>
        <p:spPr>
          <a:xfrm>
            <a:off x="640080" y="511969"/>
            <a:ext cx="10515600" cy="685323"/>
          </a:xfrm>
        </p:spPr>
        <p:txBody>
          <a:bodyPr/>
          <a:lstStyle/>
          <a:p>
            <a:r>
              <a:rPr lang="en-US" dirty="0"/>
              <a:t>Data Integrity</a:t>
            </a:r>
          </a:p>
        </p:txBody>
      </p:sp>
      <p:graphicFrame>
        <p:nvGraphicFramePr>
          <p:cNvPr id="4" name="Content Placeholder 3" descr="Risk adjustment payment methodology used by the Department of Health &amp; Human Services (HHS) for health insurance marketplace mandate the timely and accurate submission of members’ diagnostic data, subject to annual review.">
            <a:extLst>
              <a:ext uri="{FF2B5EF4-FFF2-40B4-BE49-F238E27FC236}">
                <a16:creationId xmlns:a16="http://schemas.microsoft.com/office/drawing/2014/main" id="{A0D02163-5954-D9AA-E9D9-CC8CA411DF5F}"/>
              </a:ext>
              <a:ext uri="{C183D7F6-B498-43B3-948B-1728B52AA6E4}">
                <adec:decorative xmlns:adec="http://schemas.microsoft.com/office/drawing/2017/decorative" val="0"/>
              </a:ext>
            </a:extLst>
          </p:cNvPr>
          <p:cNvGraphicFramePr>
            <a:graphicFrameLocks noGrp="1"/>
          </p:cNvGraphicFramePr>
          <p:nvPr>
            <p:ph idx="4294967295"/>
            <p:extLst>
              <p:ext uri="{D42A27DB-BD31-4B8C-83A1-F6EECF244321}">
                <p14:modId xmlns:p14="http://schemas.microsoft.com/office/powerpoint/2010/main" val="611393062"/>
              </p:ext>
            </p:extLst>
          </p:nvPr>
        </p:nvGraphicFramePr>
        <p:xfrm>
          <a:off x="1519517" y="1616075"/>
          <a:ext cx="9157448" cy="362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FA9267FB-8B9C-2DD0-60FC-76669678FF9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6FFF4D25-A699-E61A-B0B9-A6EBA5F04D35}"/>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0108A-B49B-4D30-8B8A-4F473F3810BC}"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2BED723-DE3A-CA55-0435-1A916E40C9E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140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AC87EF-C9A3-2E7F-5129-9209A0D93A9A}"/>
              </a:ext>
            </a:extLst>
          </p:cNvPr>
          <p:cNvSpPr>
            <a:spLocks noGrp="1"/>
          </p:cNvSpPr>
          <p:nvPr>
            <p:ph type="title"/>
          </p:nvPr>
        </p:nvSpPr>
        <p:spPr>
          <a:xfrm>
            <a:off x="639763" y="346364"/>
            <a:ext cx="7184723" cy="850611"/>
          </a:xfrm>
        </p:spPr>
        <p:txBody>
          <a:bodyPr/>
          <a:lstStyle/>
          <a:p>
            <a:r>
              <a:rPr lang="en-US" sz="2800" dirty="0"/>
              <a:t>Risk Adjustment Medical Record Requests </a:t>
            </a:r>
            <a:br>
              <a:rPr lang="en-US" sz="2800" dirty="0"/>
            </a:br>
            <a:r>
              <a:rPr lang="en-US" sz="2800" dirty="0"/>
              <a:t>from Behavioral Health Providers</a:t>
            </a:r>
          </a:p>
        </p:txBody>
      </p:sp>
      <p:sp>
        <p:nvSpPr>
          <p:cNvPr id="2" name="Content Placeholder 1">
            <a:extLst>
              <a:ext uri="{FF2B5EF4-FFF2-40B4-BE49-F238E27FC236}">
                <a16:creationId xmlns:a16="http://schemas.microsoft.com/office/drawing/2014/main" id="{F4C76207-9F03-69FE-D158-3F349A4E8F2C}"/>
              </a:ext>
            </a:extLst>
          </p:cNvPr>
          <p:cNvSpPr>
            <a:spLocks noGrp="1"/>
          </p:cNvSpPr>
          <p:nvPr>
            <p:ph idx="13"/>
          </p:nvPr>
        </p:nvSpPr>
        <p:spPr>
          <a:xfrm>
            <a:off x="701171" y="1612422"/>
            <a:ext cx="10884472" cy="4351338"/>
          </a:xfrm>
        </p:spPr>
        <p:txBody>
          <a:bodyPr/>
          <a:lstStyle/>
          <a:p>
            <a:r>
              <a:rPr lang="en-US" dirty="0"/>
              <a:t>Medical record requests include: </a:t>
            </a:r>
          </a:p>
          <a:p>
            <a:pPr lvl="2"/>
            <a:r>
              <a:rPr lang="en-US" b="1" dirty="0"/>
              <a:t>Progress notes </a:t>
            </a:r>
            <a:r>
              <a:rPr lang="en-US" dirty="0"/>
              <a:t>including session start and stop time, treatment type and frequency, diagnosis, treatment plan, symptoms, prognosis, and patient progress  </a:t>
            </a:r>
          </a:p>
          <a:p>
            <a:pPr lvl="2"/>
            <a:r>
              <a:rPr lang="en-US" b="1" dirty="0"/>
              <a:t>Treatment summary </a:t>
            </a:r>
            <a:r>
              <a:rPr lang="en-US" dirty="0"/>
              <a:t>including client name, date of birth, diagnosis, dates of service, general reason for treatment, basic description of client symptoms, treatment plan goals, session modality/frequency (average), length of sessions, progress, and prognosis. A few sentences for each of these areas is fine.   </a:t>
            </a:r>
          </a:p>
          <a:p>
            <a:r>
              <a:rPr lang="en-US" dirty="0"/>
              <a:t>Private psychotherapy notes should remain separate from the patient’s chart and are not part of the medical record request for risk adjustment purposes. </a:t>
            </a:r>
          </a:p>
          <a:p>
            <a:pPr lvl="1"/>
            <a:r>
              <a:rPr lang="en-US" dirty="0"/>
              <a:t>All documentation (progress notes, treatment summaries, etc.) must be legible, be signed by the provider rendering the services, and include provider’s credentials.  </a:t>
            </a:r>
          </a:p>
          <a:p>
            <a:endParaRPr lang="en-US" dirty="0"/>
          </a:p>
        </p:txBody>
      </p:sp>
      <p:sp>
        <p:nvSpPr>
          <p:cNvPr id="6" name="Footer Placeholder 5">
            <a:extLst>
              <a:ext uri="{FF2B5EF4-FFF2-40B4-BE49-F238E27FC236}">
                <a16:creationId xmlns:a16="http://schemas.microsoft.com/office/drawing/2014/main" id="{1C92CE37-6D9B-C31F-2F70-B530B95B097C}"/>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A445591-AA18-1A9A-8324-602373F5D19B}"/>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5E5E75-9CF1-4F46-B0D7-51704E8D915A}"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176514D-FA59-EF73-B9DD-46FF1EE2BC5B}"/>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36</a:t>
            </a:fld>
            <a:endParaRPr lang="en-US" dirty="0"/>
          </a:p>
        </p:txBody>
      </p:sp>
    </p:spTree>
    <p:extLst>
      <p:ext uri="{BB962C8B-B14F-4D97-AF65-F5344CB8AC3E}">
        <p14:creationId xmlns:p14="http://schemas.microsoft.com/office/powerpoint/2010/main" val="9696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5437C4-FE33-EE36-253C-C82DC1967F38}"/>
              </a:ext>
            </a:extLst>
          </p:cNvPr>
          <p:cNvSpPr>
            <a:spLocks noGrp="1"/>
          </p:cNvSpPr>
          <p:nvPr>
            <p:ph type="title"/>
          </p:nvPr>
        </p:nvSpPr>
        <p:spPr>
          <a:xfrm>
            <a:off x="640080" y="511969"/>
            <a:ext cx="10515600" cy="685323"/>
          </a:xfrm>
        </p:spPr>
        <p:txBody>
          <a:bodyPr/>
          <a:lstStyle/>
          <a:p>
            <a:r>
              <a:rPr lang="en-US" dirty="0"/>
              <a:t>Tools for Engagement </a:t>
            </a:r>
          </a:p>
        </p:txBody>
      </p:sp>
      <p:sp>
        <p:nvSpPr>
          <p:cNvPr id="2" name="Content Placeholder 1">
            <a:extLst>
              <a:ext uri="{FF2B5EF4-FFF2-40B4-BE49-F238E27FC236}">
                <a16:creationId xmlns:a16="http://schemas.microsoft.com/office/drawing/2014/main" id="{A8D7153F-57FB-0F7B-EDEE-13EF8C05BEA8}"/>
              </a:ext>
            </a:extLst>
          </p:cNvPr>
          <p:cNvSpPr>
            <a:spLocks noGrp="1"/>
          </p:cNvSpPr>
          <p:nvPr>
            <p:ph idx="13"/>
          </p:nvPr>
        </p:nvSpPr>
        <p:spPr>
          <a:xfrm>
            <a:off x="701171" y="1612422"/>
            <a:ext cx="4051661" cy="4351338"/>
          </a:xfrm>
        </p:spPr>
        <p:txBody>
          <a:bodyPr/>
          <a:lstStyle/>
          <a:p>
            <a:pPr lvl="1"/>
            <a:r>
              <a:rPr lang="en-US" dirty="0"/>
              <a:t>Prospective programs are designed to proactively make an event occur to capture the diagnostic data in the current experience period.</a:t>
            </a:r>
          </a:p>
          <a:p>
            <a:pPr lvl="1"/>
            <a:r>
              <a:rPr lang="en-US" dirty="0"/>
              <a:t>There are various types of risk adjustment programs that can ensure complete and accurate data is submitted to CMS.</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5F56CACC-1A9F-94B8-B2F2-55ED647ECD56}"/>
                  </a:ext>
                  <a:ext uri="{C183D7F6-B498-43B3-948B-1728B52AA6E4}">
                    <adec:decorative xmlns:adec="http://schemas.microsoft.com/office/drawing/2017/decorative" val="1"/>
                  </a:ext>
                </a:extLst>
              </p14:cNvPr>
              <p14:cNvContentPartPr/>
              <p14:nvPr/>
            </p14:nvContentPartPr>
            <p14:xfrm>
              <a:off x="9434057" y="5007234"/>
              <a:ext cx="360" cy="360"/>
            </p14:xfrm>
          </p:contentPart>
        </mc:Choice>
        <mc:Fallback xmlns="">
          <p:pic>
            <p:nvPicPr>
              <p:cNvPr id="7" name="Ink 6">
                <a:extLst>
                  <a:ext uri="{FF2B5EF4-FFF2-40B4-BE49-F238E27FC236}">
                    <a16:creationId xmlns:a16="http://schemas.microsoft.com/office/drawing/2014/main" id="{5F56CACC-1A9F-94B8-B2F2-55ED647ECD56}"/>
                  </a:ext>
                  <a:ext uri="{C183D7F6-B498-43B3-948B-1728B52AA6E4}">
                    <adec:decorative xmlns:adec="http://schemas.microsoft.com/office/drawing/2017/decorative" val="1"/>
                  </a:ext>
                </a:extLst>
              </p:cNvPr>
              <p:cNvPicPr/>
              <p:nvPr/>
            </p:nvPicPr>
            <p:blipFill>
              <a:blip r:embed="rId5"/>
              <a:stretch>
                <a:fillRect/>
              </a:stretch>
            </p:blipFill>
            <p:spPr>
              <a:xfrm>
                <a:off x="9398057" y="4971234"/>
                <a:ext cx="72000" cy="72000"/>
              </a:xfrm>
              <a:prstGeom prst="rect">
                <a:avLst/>
              </a:prstGeom>
            </p:spPr>
          </p:pic>
        </mc:Fallback>
      </mc:AlternateContent>
      <p:grpSp>
        <p:nvGrpSpPr>
          <p:cNvPr id="30" name="Figure 30" descr="Diagram featuring a central &quot;Prospective Review&quot; hub connected to &quot;Optum IOA/Vatica Health,&quot; &quot;EMR Point of Care Alerts,&quot; and &quot;Secure Provider Portals.&quot;">
            <a:extLst>
              <a:ext uri="{FF2B5EF4-FFF2-40B4-BE49-F238E27FC236}">
                <a16:creationId xmlns:a16="http://schemas.microsoft.com/office/drawing/2014/main" id="{DD3789E5-024A-CCCF-5354-610CCBB1CED5}"/>
              </a:ext>
              <a:ext uri="{C183D7F6-B498-43B3-948B-1728B52AA6E4}">
                <adec:decorative xmlns:adec="http://schemas.microsoft.com/office/drawing/2017/decorative" val="0"/>
              </a:ext>
            </a:extLst>
          </p:cNvPr>
          <p:cNvGrpSpPr/>
          <p:nvPr/>
        </p:nvGrpSpPr>
        <p:grpSpPr>
          <a:xfrm>
            <a:off x="5056395" y="1466650"/>
            <a:ext cx="6002900" cy="3834311"/>
            <a:chOff x="5056395" y="1466650"/>
            <a:chExt cx="6002900" cy="3834311"/>
          </a:xfrm>
        </p:grpSpPr>
        <p:grpSp>
          <p:nvGrpSpPr>
            <p:cNvPr id="12" name="Group 11">
              <a:extLst>
                <a:ext uri="{FF2B5EF4-FFF2-40B4-BE49-F238E27FC236}">
                  <a16:creationId xmlns:a16="http://schemas.microsoft.com/office/drawing/2014/main" id="{10115817-89E6-02CA-1539-FD14FED833DA}"/>
                </a:ext>
              </a:extLst>
            </p:cNvPr>
            <p:cNvGrpSpPr/>
            <p:nvPr/>
          </p:nvGrpSpPr>
          <p:grpSpPr>
            <a:xfrm>
              <a:off x="9100854" y="3595591"/>
              <a:ext cx="1705370" cy="1705370"/>
              <a:chOff x="3273096" y="238641"/>
              <a:chExt cx="2123675" cy="2123675"/>
            </a:xfrm>
            <a:solidFill>
              <a:schemeClr val="accent5"/>
            </a:solidFill>
          </p:grpSpPr>
          <p:sp>
            <p:nvSpPr>
              <p:cNvPr id="13" name="Shape 12">
                <a:extLst>
                  <a:ext uri="{FF2B5EF4-FFF2-40B4-BE49-F238E27FC236}">
                    <a16:creationId xmlns:a16="http://schemas.microsoft.com/office/drawing/2014/main" id="{B78A8EDD-3103-FB66-1435-2BC79C3A0FCA}"/>
                  </a:ext>
                </a:extLst>
              </p:cNvPr>
              <p:cNvSpPr/>
              <p:nvPr/>
            </p:nvSpPr>
            <p:spPr>
              <a:xfrm rot="20700000">
                <a:off x="3273096" y="238641"/>
                <a:ext cx="2123675" cy="2123675"/>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4" name="Shape 4">
                <a:extLst>
                  <a:ext uri="{FF2B5EF4-FFF2-40B4-BE49-F238E27FC236}">
                    <a16:creationId xmlns:a16="http://schemas.microsoft.com/office/drawing/2014/main" id="{B5A288E2-A787-B539-237D-30B7CFF64018}"/>
                  </a:ext>
                </a:extLst>
              </p:cNvPr>
              <p:cNvSpPr txBox="1"/>
              <p:nvPr/>
            </p:nvSpPr>
            <p:spPr>
              <a:xfrm>
                <a:off x="3738878" y="704425"/>
                <a:ext cx="1192106" cy="119210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lvl="0" indent="0" algn="ctr" defTabSz="1244600">
                  <a:lnSpc>
                    <a:spcPts val="1600"/>
                  </a:lnSpc>
                  <a:spcBef>
                    <a:spcPct val="0"/>
                  </a:spcBef>
                  <a:buNone/>
                </a:pPr>
                <a:r>
                  <a:rPr lang="en-US" sz="1600" kern="1200" dirty="0"/>
                  <a:t>Secure Provider Portals</a:t>
                </a:r>
              </a:p>
            </p:txBody>
          </p:sp>
        </p:grpSp>
        <p:grpSp>
          <p:nvGrpSpPr>
            <p:cNvPr id="27" name="Group 26">
              <a:extLst>
                <a:ext uri="{FF2B5EF4-FFF2-40B4-BE49-F238E27FC236}">
                  <a16:creationId xmlns:a16="http://schemas.microsoft.com/office/drawing/2014/main" id="{B714C38F-4B67-D9EF-BDB3-72AC6D5175F6}"/>
                </a:ext>
              </a:extLst>
            </p:cNvPr>
            <p:cNvGrpSpPr/>
            <p:nvPr/>
          </p:nvGrpSpPr>
          <p:grpSpPr>
            <a:xfrm>
              <a:off x="7896500" y="1466650"/>
              <a:ext cx="1705369" cy="1705369"/>
              <a:chOff x="7896500" y="1466650"/>
              <a:chExt cx="1705369" cy="1705369"/>
            </a:xfrm>
          </p:grpSpPr>
          <p:sp>
            <p:nvSpPr>
              <p:cNvPr id="18" name="Shape 17">
                <a:extLst>
                  <a:ext uri="{FF2B5EF4-FFF2-40B4-BE49-F238E27FC236}">
                    <a16:creationId xmlns:a16="http://schemas.microsoft.com/office/drawing/2014/main" id="{9C2D6B69-110B-625F-7E81-37386FA0FA21}"/>
                  </a:ext>
                </a:extLst>
              </p:cNvPr>
              <p:cNvSpPr/>
              <p:nvPr/>
            </p:nvSpPr>
            <p:spPr>
              <a:xfrm rot="19917905">
                <a:off x="7896500" y="1466650"/>
                <a:ext cx="1705369" cy="1705369"/>
              </a:xfrm>
              <a:prstGeom prst="gear6">
                <a:avLst/>
              </a:pr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9" name="Shape 4">
                <a:extLst>
                  <a:ext uri="{FF2B5EF4-FFF2-40B4-BE49-F238E27FC236}">
                    <a16:creationId xmlns:a16="http://schemas.microsoft.com/office/drawing/2014/main" id="{4FB7FE9D-B607-1B1B-0F72-FF47802153A3}"/>
                  </a:ext>
                </a:extLst>
              </p:cNvPr>
              <p:cNvSpPr txBox="1"/>
              <p:nvPr/>
            </p:nvSpPr>
            <p:spPr>
              <a:xfrm>
                <a:off x="8270537" y="1840688"/>
                <a:ext cx="957294" cy="957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EMR Point of Care Alerts</a:t>
                </a:r>
              </a:p>
            </p:txBody>
          </p:sp>
        </p:grpSp>
        <p:grpSp>
          <p:nvGrpSpPr>
            <p:cNvPr id="20" name="Group 19">
              <a:extLst>
                <a:ext uri="{FF2B5EF4-FFF2-40B4-BE49-F238E27FC236}">
                  <a16:creationId xmlns:a16="http://schemas.microsoft.com/office/drawing/2014/main" id="{82EBDA64-7D3F-EE2E-98D3-509DCA9C2817}"/>
                </a:ext>
              </a:extLst>
            </p:cNvPr>
            <p:cNvGrpSpPr/>
            <p:nvPr/>
          </p:nvGrpSpPr>
          <p:grpSpPr>
            <a:xfrm>
              <a:off x="5379025" y="2202034"/>
              <a:ext cx="1740535" cy="1740535"/>
              <a:chOff x="1653508" y="957294"/>
              <a:chExt cx="1740535" cy="1740535"/>
            </a:xfrm>
          </p:grpSpPr>
          <p:sp>
            <p:nvSpPr>
              <p:cNvPr id="21" name="Shape 20">
                <a:extLst>
                  <a:ext uri="{FF2B5EF4-FFF2-40B4-BE49-F238E27FC236}">
                    <a16:creationId xmlns:a16="http://schemas.microsoft.com/office/drawing/2014/main" id="{38798798-D5DB-4234-358E-1B2CB38E2C84}"/>
                  </a:ext>
                </a:extLst>
              </p:cNvPr>
              <p:cNvSpPr/>
              <p:nvPr/>
            </p:nvSpPr>
            <p:spPr>
              <a:xfrm>
                <a:off x="1653508" y="957294"/>
                <a:ext cx="1740535" cy="1740535"/>
              </a:xfrm>
              <a:prstGeom prst="gear6">
                <a:avLst/>
              </a:pr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Shape 4">
                <a:extLst>
                  <a:ext uri="{FF2B5EF4-FFF2-40B4-BE49-F238E27FC236}">
                    <a16:creationId xmlns:a16="http://schemas.microsoft.com/office/drawing/2014/main" id="{D87DAA90-7231-0F71-355B-943FBD4C1821}"/>
                  </a:ext>
                </a:extLst>
              </p:cNvPr>
              <p:cNvSpPr txBox="1"/>
              <p:nvPr/>
            </p:nvSpPr>
            <p:spPr>
              <a:xfrm>
                <a:off x="2091693" y="1398127"/>
                <a:ext cx="864165" cy="858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Optum IOA/</a:t>
                </a:r>
                <a:r>
                  <a:rPr lang="en-US" sz="1400" kern="1200" dirty="0" err="1"/>
                  <a:t>Vatica</a:t>
                </a:r>
                <a:r>
                  <a:rPr lang="en-US" sz="1400" kern="1200" dirty="0"/>
                  <a:t> Health (Vendors)</a:t>
                </a:r>
              </a:p>
            </p:txBody>
          </p:sp>
        </p:grpSp>
        <p:grpSp>
          <p:nvGrpSpPr>
            <p:cNvPr id="24" name="Group 23">
              <a:extLst>
                <a:ext uri="{FF2B5EF4-FFF2-40B4-BE49-F238E27FC236}">
                  <a16:creationId xmlns:a16="http://schemas.microsoft.com/office/drawing/2014/main" id="{D0FAFD50-66B3-A727-D729-07A866387140}"/>
                </a:ext>
              </a:extLst>
            </p:cNvPr>
            <p:cNvGrpSpPr/>
            <p:nvPr/>
          </p:nvGrpSpPr>
          <p:grpSpPr>
            <a:xfrm>
              <a:off x="6745628" y="2861523"/>
              <a:ext cx="2393236" cy="2393236"/>
              <a:chOff x="2366593" y="1554770"/>
              <a:chExt cx="2393236" cy="2393236"/>
            </a:xfrm>
          </p:grpSpPr>
          <p:sp>
            <p:nvSpPr>
              <p:cNvPr id="25" name="Shape 24">
                <a:extLst>
                  <a:ext uri="{FF2B5EF4-FFF2-40B4-BE49-F238E27FC236}">
                    <a16:creationId xmlns:a16="http://schemas.microsoft.com/office/drawing/2014/main" id="{BC69142A-DCDF-D392-CFFD-5ED7ECDD17DD}"/>
                  </a:ext>
                </a:extLst>
              </p:cNvPr>
              <p:cNvSpPr/>
              <p:nvPr/>
            </p:nvSpPr>
            <p:spPr>
              <a:xfrm>
                <a:off x="2366593" y="1554770"/>
                <a:ext cx="2393236" cy="2393236"/>
              </a:xfrm>
              <a:prstGeom prst="gear9">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Shape 4">
                <a:extLst>
                  <a:ext uri="{FF2B5EF4-FFF2-40B4-BE49-F238E27FC236}">
                    <a16:creationId xmlns:a16="http://schemas.microsoft.com/office/drawing/2014/main" id="{C55574F2-12FF-A70F-35CD-07D8B8D18574}"/>
                  </a:ext>
                </a:extLst>
              </p:cNvPr>
              <p:cNvSpPr txBox="1"/>
              <p:nvPr/>
            </p:nvSpPr>
            <p:spPr>
              <a:xfrm>
                <a:off x="2860097" y="2338490"/>
                <a:ext cx="1430942" cy="9823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marL="0" lvl="0" indent="0" algn="ctr" defTabSz="977900">
                  <a:lnSpc>
                    <a:spcPct val="90000"/>
                  </a:lnSpc>
                  <a:spcBef>
                    <a:spcPct val="0"/>
                  </a:spcBef>
                  <a:buNone/>
                </a:pPr>
                <a:r>
                  <a:rPr lang="en-US" sz="2200" kern="1200" dirty="0"/>
                  <a:t>Prospective</a:t>
                </a:r>
              </a:p>
              <a:p>
                <a:pPr marL="0" lvl="0" indent="0" algn="ctr" defTabSz="977900">
                  <a:lnSpc>
                    <a:spcPct val="90000"/>
                  </a:lnSpc>
                  <a:spcBef>
                    <a:spcPct val="0"/>
                  </a:spcBef>
                  <a:buNone/>
                </a:pPr>
                <a:r>
                  <a:rPr lang="en-US" sz="2200" kern="1200" dirty="0"/>
                  <a:t>Review</a:t>
                </a:r>
              </a:p>
            </p:txBody>
          </p:sp>
        </p:grpSp>
        <p:sp>
          <p:nvSpPr>
            <p:cNvPr id="28" name="Arc 27">
              <a:extLst>
                <a:ext uri="{FF2B5EF4-FFF2-40B4-BE49-F238E27FC236}">
                  <a16:creationId xmlns:a16="http://schemas.microsoft.com/office/drawing/2014/main" id="{447BE59E-D491-60EF-B755-73F19D31B63E}"/>
                </a:ext>
              </a:extLst>
            </p:cNvPr>
            <p:cNvSpPr/>
            <p:nvPr/>
          </p:nvSpPr>
          <p:spPr>
            <a:xfrm rot="640279">
              <a:off x="9192193" y="3358959"/>
              <a:ext cx="1867102" cy="1867102"/>
            </a:xfrm>
            <a:prstGeom prst="arc">
              <a:avLst/>
            </a:prstGeom>
            <a:ln w="1016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A16468C8-79DF-7F1E-7413-F2A266549485}"/>
                </a:ext>
              </a:extLst>
            </p:cNvPr>
            <p:cNvSpPr/>
            <p:nvPr/>
          </p:nvSpPr>
          <p:spPr>
            <a:xfrm rot="16200000" flipH="1">
              <a:off x="5056395" y="2331967"/>
              <a:ext cx="1740535" cy="1740535"/>
            </a:xfrm>
            <a:prstGeom prst="arc">
              <a:avLst/>
            </a:prstGeom>
            <a:ln w="1016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Date Placeholder 30">
            <a:extLst>
              <a:ext uri="{FF2B5EF4-FFF2-40B4-BE49-F238E27FC236}">
                <a16:creationId xmlns:a16="http://schemas.microsoft.com/office/drawing/2014/main" id="{E3714139-2099-0AAE-549D-C7998A4594A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EB1A09-95A9-43EA-80AB-DEB7A3A20E9D}"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2" name="Footer Placeholder 31">
            <a:extLst>
              <a:ext uri="{FF2B5EF4-FFF2-40B4-BE49-F238E27FC236}">
                <a16:creationId xmlns:a16="http://schemas.microsoft.com/office/drawing/2014/main" id="{B0EB6A0B-1D0E-49B9-DFEE-B28FB6316FF8}"/>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29BF3A32-F189-1EBB-5126-748B4D1C3738}"/>
              </a:ext>
              <a:ext uri="{C183D7F6-B498-43B3-948B-1728B52AA6E4}">
                <adec:decorative xmlns:adec="http://schemas.microsoft.com/office/drawing/2017/decorative" val="1"/>
              </a:ext>
            </a:extLst>
          </p:cNvPr>
          <p:cNvSpPr>
            <a:spLocks noGrp="1"/>
          </p:cNvSpPr>
          <p:nvPr>
            <p:ph type="sldNum" sz="quarter" idx="12"/>
          </p:nvPr>
        </p:nvSpPr>
        <p:spPr>
          <a:xfrm>
            <a:off x="9110643" y="6338565"/>
            <a:ext cx="2743200" cy="365125"/>
          </a:xfrm>
        </p:spPr>
        <p:txBody>
          <a:bodyPr/>
          <a:lstStyle/>
          <a:p>
            <a:fld id="{838EFADD-6813-489E-8FB7-11BBF2FF54E3}" type="slidenum">
              <a:rPr lang="en-US"/>
              <a:pPr/>
              <a:t>37</a:t>
            </a:fld>
            <a:endParaRPr lang="en-US" dirty="0"/>
          </a:p>
        </p:txBody>
      </p:sp>
    </p:spTree>
    <p:extLst>
      <p:ext uri="{BB962C8B-B14F-4D97-AF65-F5344CB8AC3E}">
        <p14:creationId xmlns:p14="http://schemas.microsoft.com/office/powerpoint/2010/main" val="1981132245"/>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C91F-C3E7-9254-9C9D-1E6C44226D45}"/>
              </a:ext>
            </a:extLst>
          </p:cNvPr>
          <p:cNvSpPr>
            <a:spLocks noGrp="1"/>
          </p:cNvSpPr>
          <p:nvPr>
            <p:ph type="title"/>
          </p:nvPr>
        </p:nvSpPr>
        <p:spPr>
          <a:xfrm>
            <a:off x="640080" y="511969"/>
            <a:ext cx="6165834" cy="685323"/>
          </a:xfrm>
        </p:spPr>
        <p:txBody>
          <a:bodyPr/>
          <a:lstStyle/>
          <a:p>
            <a:r>
              <a:rPr lang="en-US" dirty="0"/>
              <a:t>EMR Integration</a:t>
            </a:r>
          </a:p>
        </p:txBody>
      </p:sp>
      <p:sp>
        <p:nvSpPr>
          <p:cNvPr id="18" name="Content Placeholder 17">
            <a:extLst>
              <a:ext uri="{FF2B5EF4-FFF2-40B4-BE49-F238E27FC236}">
                <a16:creationId xmlns:a16="http://schemas.microsoft.com/office/drawing/2014/main" id="{91CC6437-4105-097B-BA10-B5E49D8F60BD}"/>
              </a:ext>
            </a:extLst>
          </p:cNvPr>
          <p:cNvSpPr>
            <a:spLocks noGrp="1"/>
          </p:cNvSpPr>
          <p:nvPr>
            <p:ph idx="13"/>
          </p:nvPr>
        </p:nvSpPr>
        <p:spPr>
          <a:xfrm>
            <a:off x="701171" y="1612422"/>
            <a:ext cx="5145151" cy="4351338"/>
          </a:xfrm>
        </p:spPr>
        <p:txBody>
          <a:bodyPr/>
          <a:lstStyle/>
          <a:p>
            <a:pPr lvl="1"/>
            <a:r>
              <a:rPr lang="en-US" dirty="0"/>
              <a:t>Benefits of automated data exchange between payor and provider: </a:t>
            </a:r>
          </a:p>
          <a:p>
            <a:pPr lvl="2"/>
            <a:r>
              <a:rPr lang="en-US" dirty="0"/>
              <a:t>Increased data accuracy</a:t>
            </a:r>
          </a:p>
          <a:p>
            <a:pPr lvl="2"/>
            <a:r>
              <a:rPr lang="en-US" dirty="0"/>
              <a:t>Improved workflow</a:t>
            </a:r>
          </a:p>
          <a:p>
            <a:pPr lvl="2"/>
            <a:r>
              <a:rPr lang="en-US" dirty="0"/>
              <a:t>Decreased administrative burden</a:t>
            </a:r>
          </a:p>
          <a:p>
            <a:pPr lvl="2"/>
            <a:r>
              <a:rPr lang="en-US" dirty="0"/>
              <a:t>Enhanced patient care</a:t>
            </a:r>
          </a:p>
          <a:p>
            <a:pPr lvl="2"/>
            <a:r>
              <a:rPr lang="en-US" dirty="0"/>
              <a:t>Better health outcomes</a:t>
            </a:r>
          </a:p>
          <a:p>
            <a:endParaRPr lang="en-US" dirty="0"/>
          </a:p>
          <a:p>
            <a:endParaRPr lang="en-US" dirty="0"/>
          </a:p>
        </p:txBody>
      </p:sp>
      <p:graphicFrame>
        <p:nvGraphicFramePr>
          <p:cNvPr id="22" name="Content Placeholder 5" descr="Active EMR with point-to-care alerts: Epic Payor Platform, Healow, Athena">
            <a:extLst>
              <a:ext uri="{FF2B5EF4-FFF2-40B4-BE49-F238E27FC236}">
                <a16:creationId xmlns:a16="http://schemas.microsoft.com/office/drawing/2014/main" id="{6FAAEFC0-0E3E-E1D9-40D8-3B0E52D0492A}"/>
              </a:ext>
            </a:extLst>
          </p:cNvPr>
          <p:cNvGraphicFramePr>
            <a:graphicFrameLocks/>
          </p:cNvGraphicFramePr>
          <p:nvPr>
            <p:extLst>
              <p:ext uri="{D42A27DB-BD31-4B8C-83A1-F6EECF244321}">
                <p14:modId xmlns:p14="http://schemas.microsoft.com/office/powerpoint/2010/main" val="2799491200"/>
              </p:ext>
            </p:extLst>
          </p:nvPr>
        </p:nvGraphicFramePr>
        <p:xfrm>
          <a:off x="6342092" y="1612422"/>
          <a:ext cx="4503586" cy="3333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9CD87A6A-C179-7BEE-BEAC-D6CEF8945481}"/>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C05B826-239C-29CF-AAFB-571C9D4E62F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7" name="Content Placeholder 26">
            <a:extLst>
              <a:ext uri="{FF2B5EF4-FFF2-40B4-BE49-F238E27FC236}">
                <a16:creationId xmlns:a16="http://schemas.microsoft.com/office/drawing/2014/main" id="{9DE795B4-067B-22D4-E864-D2CC01AEAB12}"/>
              </a:ext>
            </a:extLst>
          </p:cNvPr>
          <p:cNvSpPr>
            <a:spLocks noGrp="1"/>
          </p:cNvSpPr>
          <p:nvPr>
            <p:ph idx="14"/>
          </p:nvPr>
        </p:nvSpPr>
        <p:spPr>
          <a:xfrm>
            <a:off x="6345678" y="5245577"/>
            <a:ext cx="4500000" cy="718661"/>
          </a:xfrm>
        </p:spPr>
        <p:txBody>
          <a:bodyPr/>
          <a:lstStyle/>
          <a:p>
            <a:pPr lvl="1"/>
            <a:r>
              <a:rPr lang="en-US" sz="1800" dirty="0"/>
              <a:t>Future Connections: </a:t>
            </a:r>
            <a:r>
              <a:rPr lang="en-US" sz="1800" dirty="0" err="1"/>
              <a:t>Veradigm</a:t>
            </a:r>
            <a:r>
              <a:rPr lang="en-US" sz="1800" dirty="0"/>
              <a:t> (Practice Fusion, All Script, NexGen), VIM, and Oracle</a:t>
            </a:r>
          </a:p>
          <a:p>
            <a:endParaRPr lang="en-US" dirty="0"/>
          </a:p>
        </p:txBody>
      </p:sp>
      <p:sp>
        <p:nvSpPr>
          <p:cNvPr id="3" name="Date Placeholder 2">
            <a:extLst>
              <a:ext uri="{FF2B5EF4-FFF2-40B4-BE49-F238E27FC236}">
                <a16:creationId xmlns:a16="http://schemas.microsoft.com/office/drawing/2014/main" id="{AA83E2AD-21FC-E6F0-5D29-A1DBEC27B176}"/>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AE8468-4698-4CC3-9529-C5174711930B}"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412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DC63-8E56-8E88-5144-93437964EF08}"/>
              </a:ext>
            </a:extLst>
          </p:cNvPr>
          <p:cNvSpPr>
            <a:spLocks noGrp="1"/>
          </p:cNvSpPr>
          <p:nvPr>
            <p:ph type="title"/>
          </p:nvPr>
        </p:nvSpPr>
        <p:spPr>
          <a:xfrm>
            <a:off x="640080" y="511969"/>
            <a:ext cx="4811596" cy="685323"/>
          </a:xfrm>
        </p:spPr>
        <p:txBody>
          <a:bodyPr/>
          <a:lstStyle/>
          <a:p>
            <a:r>
              <a:rPr lang="en-US" dirty="0"/>
              <a:t>Summary of Best Practices </a:t>
            </a:r>
          </a:p>
        </p:txBody>
      </p:sp>
      <p:grpSp>
        <p:nvGrpSpPr>
          <p:cNvPr id="4" name="Figure 34" descr="A diagram outlining four strategies: comply with record requests, utilize program data, build rapport with specialists, and follow filing rules.">
            <a:extLst>
              <a:ext uri="{FF2B5EF4-FFF2-40B4-BE49-F238E27FC236}">
                <a16:creationId xmlns:a16="http://schemas.microsoft.com/office/drawing/2014/main" id="{2B28B7D3-5559-7316-200F-C363D01BA4E8}"/>
              </a:ext>
              <a:ext uri="{C183D7F6-B498-43B3-948B-1728B52AA6E4}">
                <adec:decorative xmlns:adec="http://schemas.microsoft.com/office/drawing/2017/decorative" val="0"/>
              </a:ext>
            </a:extLst>
          </p:cNvPr>
          <p:cNvGrpSpPr/>
          <p:nvPr/>
        </p:nvGrpSpPr>
        <p:grpSpPr>
          <a:xfrm>
            <a:off x="905285" y="2026788"/>
            <a:ext cx="4659614" cy="3928439"/>
            <a:chOff x="2868113" y="1217607"/>
            <a:chExt cx="4706004" cy="4768181"/>
          </a:xfrm>
        </p:grpSpPr>
        <p:sp>
          <p:nvSpPr>
            <p:cNvPr id="17" name="Diamond 16">
              <a:extLst>
                <a:ext uri="{FF2B5EF4-FFF2-40B4-BE49-F238E27FC236}">
                  <a16:creationId xmlns:a16="http://schemas.microsoft.com/office/drawing/2014/main" id="{DEFC723F-0247-8DA1-9E1E-95E91219CBF2}"/>
                </a:ext>
              </a:extLst>
            </p:cNvPr>
            <p:cNvSpPr/>
            <p:nvPr/>
          </p:nvSpPr>
          <p:spPr>
            <a:xfrm>
              <a:off x="2868113" y="1217608"/>
              <a:ext cx="4706004" cy="4763862"/>
            </a:xfrm>
            <a:prstGeom prst="diamond">
              <a:avLst/>
            </a:prstGeom>
            <a:solidFill>
              <a:schemeClr val="accent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accent1">
                    <a:alpha val="8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Rectangle: Diagonal Corners Rounded 17" descr="Comply with medical record requests in a timely manner">
              <a:extLst>
                <a:ext uri="{FF2B5EF4-FFF2-40B4-BE49-F238E27FC236}">
                  <a16:creationId xmlns:a16="http://schemas.microsoft.com/office/drawing/2014/main" id="{C560B434-6D8E-F8D0-03AD-BA71222F50D3}"/>
                </a:ext>
              </a:extLst>
            </p:cNvPr>
            <p:cNvSpPr/>
            <p:nvPr/>
          </p:nvSpPr>
          <p:spPr>
            <a:xfrm>
              <a:off x="2868113" y="1236631"/>
              <a:ext cx="2221026" cy="2221027"/>
            </a:xfrm>
            <a:prstGeom prst="round2DiagRect">
              <a:avLst/>
            </a:prstGeom>
            <a:solidFill>
              <a:schemeClr val="accent1">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622" tIns="184622" rIns="184622" bIns="18462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t>Comply with medical record requests in a timely manner</a:t>
              </a:r>
            </a:p>
          </p:txBody>
        </p:sp>
        <p:sp>
          <p:nvSpPr>
            <p:cNvPr id="19" name="Rectangle: Diagonal Corners Rounded 18" descr="Utilize program data and integrate into workflow">
              <a:extLst>
                <a:ext uri="{FF2B5EF4-FFF2-40B4-BE49-F238E27FC236}">
                  <a16:creationId xmlns:a16="http://schemas.microsoft.com/office/drawing/2014/main" id="{4C2200CE-002C-2623-A7B4-4621CA16D330}"/>
                </a:ext>
              </a:extLst>
            </p:cNvPr>
            <p:cNvSpPr/>
            <p:nvPr/>
          </p:nvSpPr>
          <p:spPr>
            <a:xfrm>
              <a:off x="5353091" y="1217607"/>
              <a:ext cx="2221026" cy="2221027"/>
            </a:xfrm>
            <a:prstGeom prst="round2DiagRect">
              <a:avLst/>
            </a:prstGeom>
            <a:solidFill>
              <a:schemeClr val="accent1">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622" tIns="184622" rIns="184622" bIns="18462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t>Utilize program data and integrate into workflow</a:t>
              </a:r>
            </a:p>
          </p:txBody>
        </p:sp>
        <p:sp>
          <p:nvSpPr>
            <p:cNvPr id="20" name="Rectangle: Diagonal Corners Rounded 19" descr="Build rapport with RA specialists to close care gaps&#10;">
              <a:extLst>
                <a:ext uri="{FF2B5EF4-FFF2-40B4-BE49-F238E27FC236}">
                  <a16:creationId xmlns:a16="http://schemas.microsoft.com/office/drawing/2014/main" id="{335EDFCC-C6BD-5C5C-6B8B-391671927E1F}"/>
                </a:ext>
              </a:extLst>
            </p:cNvPr>
            <p:cNvSpPr/>
            <p:nvPr/>
          </p:nvSpPr>
          <p:spPr>
            <a:xfrm>
              <a:off x="2868113" y="3729657"/>
              <a:ext cx="2221026" cy="2221026"/>
            </a:xfrm>
            <a:prstGeom prst="round2DiagRect">
              <a:avLst/>
            </a:prstGeom>
            <a:solidFill>
              <a:schemeClr val="accent1">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622" tIns="184622" rIns="184622" bIns="18462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t>Build rapport with RA specialists to close care gaps</a:t>
              </a:r>
            </a:p>
          </p:txBody>
        </p:sp>
        <p:sp>
          <p:nvSpPr>
            <p:cNvPr id="21" name="Rectangle: Diagonal Corners Rounded 20" descr="Follow timely filing rules for claim submissions &#10;">
              <a:extLst>
                <a:ext uri="{FF2B5EF4-FFF2-40B4-BE49-F238E27FC236}">
                  <a16:creationId xmlns:a16="http://schemas.microsoft.com/office/drawing/2014/main" id="{3C695A7D-CC12-6670-F86E-475955A2968A}"/>
                </a:ext>
              </a:extLst>
            </p:cNvPr>
            <p:cNvSpPr/>
            <p:nvPr/>
          </p:nvSpPr>
          <p:spPr>
            <a:xfrm>
              <a:off x="5353091" y="3764761"/>
              <a:ext cx="2221026" cy="2221027"/>
            </a:xfrm>
            <a:prstGeom prst="round2DiagRect">
              <a:avLst/>
            </a:prstGeom>
            <a:solidFill>
              <a:schemeClr val="accent1">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622" tIns="184622" rIns="184622" bIns="18462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t>Follow timely filing rules </a:t>
              </a:r>
              <a:b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t>for claim submissions </a:t>
              </a:r>
            </a:p>
          </p:txBody>
        </p:sp>
      </p:grpSp>
      <p:grpSp>
        <p:nvGrpSpPr>
          <p:cNvPr id="22" name="Figure 33" descr="Infographic highlighting best practices for medical coding: assess conditions annually, ensure clarity in records, code specificity, and use ICD-10 on claims.">
            <a:extLst>
              <a:ext uri="{FF2B5EF4-FFF2-40B4-BE49-F238E27FC236}">
                <a16:creationId xmlns:a16="http://schemas.microsoft.com/office/drawing/2014/main" id="{AABA0868-275D-05D5-0180-96B6A9F295D0}"/>
              </a:ext>
              <a:ext uri="{C183D7F6-B498-43B3-948B-1728B52AA6E4}">
                <adec:decorative xmlns:adec="http://schemas.microsoft.com/office/drawing/2017/decorative" val="0"/>
              </a:ext>
            </a:extLst>
          </p:cNvPr>
          <p:cNvGrpSpPr/>
          <p:nvPr/>
        </p:nvGrpSpPr>
        <p:grpSpPr>
          <a:xfrm>
            <a:off x="6518968" y="2026788"/>
            <a:ext cx="4698005" cy="3953954"/>
            <a:chOff x="2868113" y="1211864"/>
            <a:chExt cx="4707613" cy="4773923"/>
          </a:xfrm>
        </p:grpSpPr>
        <p:sp>
          <p:nvSpPr>
            <p:cNvPr id="23" name="Diamond 22">
              <a:extLst>
                <a:ext uri="{FF2B5EF4-FFF2-40B4-BE49-F238E27FC236}">
                  <a16:creationId xmlns:a16="http://schemas.microsoft.com/office/drawing/2014/main" id="{755484A7-9063-E880-09C7-31C88F04AC44}"/>
                </a:ext>
              </a:extLst>
            </p:cNvPr>
            <p:cNvSpPr/>
            <p:nvPr/>
          </p:nvSpPr>
          <p:spPr>
            <a:xfrm>
              <a:off x="2868114" y="1211864"/>
              <a:ext cx="4707612" cy="4743116"/>
            </a:xfrm>
            <a:prstGeom prst="diamond">
              <a:avLst/>
            </a:prstGeom>
            <a:solidFill>
              <a:schemeClr val="accent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 name="Rectangle: Diagonal Corners Rounded 23" descr="Assess ALL active conditions annually&#10;">
              <a:extLst>
                <a:ext uri="{FF2B5EF4-FFF2-40B4-BE49-F238E27FC236}">
                  <a16:creationId xmlns:a16="http://schemas.microsoft.com/office/drawing/2014/main" id="{AB44E36F-7A40-4EBF-9E25-FB856309FED3}"/>
                </a:ext>
              </a:extLst>
            </p:cNvPr>
            <p:cNvSpPr/>
            <p:nvPr/>
          </p:nvSpPr>
          <p:spPr>
            <a:xfrm>
              <a:off x="2868113" y="1236631"/>
              <a:ext cx="2221026" cy="2221027"/>
            </a:xfrm>
            <a:prstGeom prst="round2DiagRect">
              <a:avLst/>
            </a:prstGeom>
            <a:solidFill>
              <a:schemeClr val="accent1">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622" tIns="184622" rIns="184622" bIns="18462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t>Assess </a:t>
              </a:r>
              <a:b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t>ALL active conditions annually</a:t>
              </a:r>
            </a:p>
          </p:txBody>
        </p:sp>
        <p:sp>
          <p:nvSpPr>
            <p:cNvPr id="25" name="Rectangle: Diagonal Corners Rounded 24" descr="Be clear and consistent in medical record&#10;">
              <a:extLst>
                <a:ext uri="{FF2B5EF4-FFF2-40B4-BE49-F238E27FC236}">
                  <a16:creationId xmlns:a16="http://schemas.microsoft.com/office/drawing/2014/main" id="{33099560-5B6F-306C-4855-48DCA2A60938}"/>
                </a:ext>
              </a:extLst>
            </p:cNvPr>
            <p:cNvSpPr/>
            <p:nvPr/>
          </p:nvSpPr>
          <p:spPr>
            <a:xfrm>
              <a:off x="5354699" y="1217607"/>
              <a:ext cx="2221026" cy="2221026"/>
            </a:xfrm>
            <a:prstGeom prst="round2DiagRect">
              <a:avLst/>
            </a:prstGeom>
            <a:solidFill>
              <a:schemeClr val="accent1">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622" tIns="184622" rIns="184622" bIns="18462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t>Be clear and consistent in medical record</a:t>
              </a:r>
            </a:p>
          </p:txBody>
        </p:sp>
        <p:sp>
          <p:nvSpPr>
            <p:cNvPr id="26" name="Rectangle: Diagonal Corners Rounded 25" descr="Code to the highest specificity&#10;">
              <a:extLst>
                <a:ext uri="{FF2B5EF4-FFF2-40B4-BE49-F238E27FC236}">
                  <a16:creationId xmlns:a16="http://schemas.microsoft.com/office/drawing/2014/main" id="{81D7B050-7C0E-0C08-DF2B-CF7AF3FB993C}"/>
                </a:ext>
              </a:extLst>
            </p:cNvPr>
            <p:cNvSpPr/>
            <p:nvPr/>
          </p:nvSpPr>
          <p:spPr>
            <a:xfrm>
              <a:off x="2868113" y="3729657"/>
              <a:ext cx="2221026" cy="2221026"/>
            </a:xfrm>
            <a:prstGeom prst="round2DiagRect">
              <a:avLst/>
            </a:prstGeom>
            <a:solidFill>
              <a:schemeClr val="accent1">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622" tIns="184622" rIns="184622" bIns="18462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t>Code to the highest specificity</a:t>
              </a:r>
            </a:p>
          </p:txBody>
        </p:sp>
        <p:sp>
          <p:nvSpPr>
            <p:cNvPr id="27" name="Rectangle: Diagonal Corners Rounded 26" descr="Include ICD-10 code on claim&#10;">
              <a:extLst>
                <a:ext uri="{FF2B5EF4-FFF2-40B4-BE49-F238E27FC236}">
                  <a16:creationId xmlns:a16="http://schemas.microsoft.com/office/drawing/2014/main" id="{9279AD2B-E178-A99E-D8BC-CBABD1DACE16}"/>
                </a:ext>
              </a:extLst>
            </p:cNvPr>
            <p:cNvSpPr/>
            <p:nvPr/>
          </p:nvSpPr>
          <p:spPr>
            <a:xfrm>
              <a:off x="5354699" y="3764761"/>
              <a:ext cx="2221026" cy="2221026"/>
            </a:xfrm>
            <a:prstGeom prst="round2DiagRect">
              <a:avLst/>
            </a:prstGeom>
            <a:solidFill>
              <a:schemeClr val="accent1">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622" tIns="184622" rIns="184622" bIns="18462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t>Include ICD-10 code on claim</a:t>
              </a:r>
            </a:p>
          </p:txBody>
        </p:sp>
      </p:grpSp>
      <p:sp>
        <p:nvSpPr>
          <p:cNvPr id="3" name="Date Placeholder 2">
            <a:extLst>
              <a:ext uri="{FF2B5EF4-FFF2-40B4-BE49-F238E27FC236}">
                <a16:creationId xmlns:a16="http://schemas.microsoft.com/office/drawing/2014/main" id="{8C10B086-D212-BB9C-B481-56B76A800383}"/>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A9ECD-E537-46C1-8DE2-94B89C6687D8}"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DC227CC-82B1-185B-29D1-F5DC6BB6C37E}"/>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2F2C581-399F-08B6-C0C8-2C772BE1788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71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 y="511969"/>
            <a:ext cx="4360183" cy="685323"/>
          </a:xfrm>
        </p:spPr>
        <p:txBody>
          <a:bodyPr/>
          <a:lstStyle/>
          <a:p>
            <a:r>
              <a:rPr lang="en-US" sz="3200" dirty="0">
                <a:solidFill>
                  <a:schemeClr val="tx1"/>
                </a:solidFill>
              </a:rPr>
              <a:t>Join Our Email List Today</a:t>
            </a:r>
          </a:p>
        </p:txBody>
      </p:sp>
      <p:pic>
        <p:nvPicPr>
          <p:cNvPr id="6" name="Picture 5" descr="A screenshot of a form field for people wanting to subscribe to an email list.">
            <a:extLst>
              <a:ext uri="{FF2B5EF4-FFF2-40B4-BE49-F238E27FC236}">
                <a16:creationId xmlns:a16="http://schemas.microsoft.com/office/drawing/2014/main" id="{E5EBD1C8-8544-4C6B-AB6E-01B20278D850}"/>
              </a:ext>
            </a:extLst>
          </p:cNvPr>
          <p:cNvPicPr>
            <a:picLocks noChangeAspect="1"/>
          </p:cNvPicPr>
          <p:nvPr/>
        </p:nvPicPr>
        <p:blipFill>
          <a:blip r:embed="rId4"/>
          <a:stretch>
            <a:fillRect/>
          </a:stretch>
        </p:blipFill>
        <p:spPr>
          <a:xfrm>
            <a:off x="1526771" y="1474908"/>
            <a:ext cx="4229528" cy="4764912"/>
          </a:xfrm>
          <a:prstGeom prst="rect">
            <a:avLst/>
          </a:prstGeom>
        </p:spPr>
      </p:pic>
      <p:sp>
        <p:nvSpPr>
          <p:cNvPr id="2" name="Content Placeholder 1">
            <a:extLst>
              <a:ext uri="{FF2B5EF4-FFF2-40B4-BE49-F238E27FC236}">
                <a16:creationId xmlns:a16="http://schemas.microsoft.com/office/drawing/2014/main" id="{43C20488-943A-BA73-C16B-748335686A95}"/>
              </a:ext>
            </a:extLst>
          </p:cNvPr>
          <p:cNvSpPr>
            <a:spLocks noGrp="1"/>
          </p:cNvSpPr>
          <p:nvPr>
            <p:ph idx="13"/>
          </p:nvPr>
        </p:nvSpPr>
        <p:spPr>
          <a:xfrm>
            <a:off x="6095999" y="2756393"/>
            <a:ext cx="4336473" cy="2522189"/>
          </a:xfrm>
          <a:solidFill>
            <a:schemeClr val="accent1">
              <a:lumMod val="20000"/>
              <a:lumOff val="80000"/>
              <a:alpha val="70000"/>
            </a:schemeClr>
          </a:solidFill>
        </p:spPr>
        <p:txBody>
          <a:bodyPr lIns="274320" tIns="274320" rIns="182880" bIns="182880">
            <a:noAutofit/>
          </a:bodyPr>
          <a:lstStyle/>
          <a:p>
            <a:r>
              <a:rPr lang="en-US" dirty="0"/>
              <a:t>Sign up to receive updates:</a:t>
            </a:r>
          </a:p>
          <a:p>
            <a:pPr lvl="2"/>
            <a:r>
              <a:rPr lang="en-US" dirty="0">
                <a:hlinkClick r:id="rId5"/>
              </a:rPr>
              <a:t>https://www.arhealthwellness.com/providers/resources.html</a:t>
            </a:r>
            <a:endParaRPr lang="en-US" dirty="0"/>
          </a:p>
          <a:p>
            <a:pPr lvl="2"/>
            <a:r>
              <a:rPr lang="en-US" dirty="0"/>
              <a:t>Choose the network you wish to receive information on: Ambetter </a:t>
            </a:r>
            <a:br>
              <a:rPr lang="en-US" dirty="0"/>
            </a:br>
            <a:r>
              <a:rPr lang="en-US" dirty="0"/>
              <a:t>or Wellcare by Allwell</a:t>
            </a:r>
          </a:p>
        </p:txBody>
      </p:sp>
      <p:sp>
        <p:nvSpPr>
          <p:cNvPr id="9" name="Arrow: Left 8">
            <a:extLst>
              <a:ext uri="{FF2B5EF4-FFF2-40B4-BE49-F238E27FC236}">
                <a16:creationId xmlns:a16="http://schemas.microsoft.com/office/drawing/2014/main" id="{83FC69D7-1AB2-3D3E-84E8-0DE67AB2C844}"/>
              </a:ext>
              <a:ext uri="{C183D7F6-B498-43B3-948B-1728B52AA6E4}">
                <adec:decorative xmlns:adec="http://schemas.microsoft.com/office/drawing/2017/decorative" val="1"/>
              </a:ext>
            </a:extLst>
          </p:cNvPr>
          <p:cNvSpPr/>
          <p:nvPr/>
        </p:nvSpPr>
        <p:spPr>
          <a:xfrm>
            <a:off x="2499814" y="5936165"/>
            <a:ext cx="1141721" cy="276327"/>
          </a:xfrm>
          <a:prstGeom prst="lef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C7A57587-6184-0020-229E-D5E9768E910B}"/>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E3334F29-4745-EA70-6FBE-4053678902F9}"/>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D92510-9C88-4FF9-9F3F-FA0E9AF76161}"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838EFADD-6813-489E-8FB7-11BBF2FF54E3}" type="slidenum">
              <a:rPr lang="en-US" sz="1800" b="0">
                <a:solidFill>
                  <a:schemeClr val="tx1"/>
                </a:solidFill>
              </a:rPr>
              <a:pPr>
                <a:defRPr/>
              </a:pPr>
              <a:t>4</a:t>
            </a:fld>
            <a:endParaRPr lang="en-US" sz="1800" b="0" dirty="0">
              <a:solidFill>
                <a:schemeClr val="tx1"/>
              </a:solidFill>
            </a:endParaRPr>
          </a:p>
        </p:txBody>
      </p:sp>
    </p:spTree>
    <p:extLst>
      <p:ext uri="{BB962C8B-B14F-4D97-AF65-F5344CB8AC3E}">
        <p14:creationId xmlns:p14="http://schemas.microsoft.com/office/powerpoint/2010/main" val="3815819640"/>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A2EF-4E1E-0299-04F0-8286950E5176}"/>
              </a:ext>
            </a:extLst>
          </p:cNvPr>
          <p:cNvSpPr>
            <a:spLocks noGrp="1"/>
          </p:cNvSpPr>
          <p:nvPr>
            <p:ph type="ctrTitle"/>
          </p:nvPr>
        </p:nvSpPr>
        <p:spPr>
          <a:xfrm>
            <a:off x="1216631" y="1901227"/>
            <a:ext cx="9758737" cy="3241141"/>
          </a:xfrm>
        </p:spPr>
        <p:txBody>
          <a:bodyPr>
            <a:normAutofit/>
          </a:bodyPr>
          <a:lstStyle/>
          <a:p>
            <a:r>
              <a:rPr lang="en-US" dirty="0"/>
              <a:t>Quality Improvement</a:t>
            </a:r>
          </a:p>
        </p:txBody>
      </p:sp>
      <p:sp>
        <p:nvSpPr>
          <p:cNvPr id="3" name="Date Placeholder 2">
            <a:extLst>
              <a:ext uri="{FF2B5EF4-FFF2-40B4-BE49-F238E27FC236}">
                <a16:creationId xmlns:a16="http://schemas.microsoft.com/office/drawing/2014/main" id="{DF339ACE-858A-2415-B4BE-2412084AC4FF}"/>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B9BDC7-9E5F-40AD-BA38-287520D64BCE}"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t>4/23/2025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2101AFE-AF11-B083-3205-FFA62B8AE69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547321"/>
      </p:ext>
    </p:extLst>
  </p:cSld>
  <p:clrMapOvr>
    <a:masterClrMapping/>
  </p:clrMapOvr>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511969"/>
            <a:ext cx="9105804" cy="685323"/>
          </a:xfrm>
        </p:spPr>
        <p:txBody>
          <a:bodyPr/>
          <a:lstStyle/>
          <a:p>
            <a:r>
              <a:rPr lang="en-US" dirty="0"/>
              <a:t>2025 Wellcare Partnership for Quality (P4Q) Program</a:t>
            </a:r>
          </a:p>
        </p:txBody>
      </p:sp>
      <p:sp>
        <p:nvSpPr>
          <p:cNvPr id="14" name="Content Placeholder 13">
            <a:extLst>
              <a:ext uri="{FF2B5EF4-FFF2-40B4-BE49-F238E27FC236}">
                <a16:creationId xmlns:a16="http://schemas.microsoft.com/office/drawing/2014/main" id="{86FC7CAE-B0CD-94E5-5C86-3F8079035AE9}"/>
              </a:ext>
            </a:extLst>
          </p:cNvPr>
          <p:cNvSpPr>
            <a:spLocks noGrp="1"/>
          </p:cNvSpPr>
          <p:nvPr>
            <p:ph idx="13"/>
          </p:nvPr>
        </p:nvSpPr>
        <p:spPr>
          <a:xfrm>
            <a:off x="701171" y="1612422"/>
            <a:ext cx="10884472" cy="4351338"/>
          </a:xfrm>
        </p:spPr>
        <p:txBody>
          <a:bodyPr/>
          <a:lstStyle/>
          <a:p>
            <a:pPr lvl="1"/>
            <a:r>
              <a:rPr lang="en-US" dirty="0"/>
              <a:t>The 2025 P4Q bonus program give providers the opportunity to earn an incentive by addressing preventive care measures and closing gaps in members’ care. </a:t>
            </a:r>
          </a:p>
          <a:p>
            <a:pPr>
              <a:spcBef>
                <a:spcPts val="1200"/>
              </a:spcBef>
              <a:spcAft>
                <a:spcPts val="600"/>
              </a:spcAft>
            </a:pPr>
            <a:r>
              <a:rPr lang="en-US" dirty="0"/>
              <a:t>By December 31, 2025</a:t>
            </a:r>
          </a:p>
          <a:p>
            <a:pPr lvl="1"/>
            <a:r>
              <a:rPr lang="en-US" dirty="0"/>
              <a:t>Contact patients to schedule an appointment. At the visit, order appropriate tests and preventive screenings. Take action to help patients complete all preventive care and close care gaps.</a:t>
            </a:r>
          </a:p>
          <a:p>
            <a:pPr>
              <a:spcBef>
                <a:spcPts val="1200"/>
              </a:spcBef>
              <a:spcAft>
                <a:spcPts val="600"/>
              </a:spcAft>
            </a:pPr>
            <a:r>
              <a:rPr lang="en-US" dirty="0"/>
              <a:t>By January 31, 2026</a:t>
            </a:r>
          </a:p>
          <a:p>
            <a:pPr lvl="1"/>
            <a:r>
              <a:rPr lang="en-US" dirty="0"/>
              <a:t>Document care and treatment (not diagnosis) in the patient’s medical record and submit all applicable diagnoses codes on claims, encounter files, and/or approved NCQA supplemental electronic flat files containing all relevant ICD-10, CPT, and CPT II codes.</a:t>
            </a:r>
          </a:p>
          <a:p>
            <a:pPr lvl="1"/>
            <a:r>
              <a:rPr lang="en-US" dirty="0"/>
              <a:t>Review and counsel on results of tests and screenings with patients. </a:t>
            </a:r>
          </a:p>
        </p:txBody>
      </p:sp>
      <p:sp>
        <p:nvSpPr>
          <p:cNvPr id="3" name="Date Placeholder 2">
            <a:extLst>
              <a:ext uri="{FF2B5EF4-FFF2-40B4-BE49-F238E27FC236}">
                <a16:creationId xmlns:a16="http://schemas.microsoft.com/office/drawing/2014/main" id="{3F373410-81F5-7C8B-821B-A5A867A206CD}"/>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973A76-BD66-41C3-91CB-0392997BADDD}"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AE1F0F7-7DC5-3CEC-FB9F-FA7BDC9FCE60}"/>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C8A19A3-89A0-7203-7C22-2600C89FBF67}"/>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41</a:t>
            </a:fld>
            <a:endParaRPr lang="en-US" dirty="0"/>
          </a:p>
        </p:txBody>
      </p:sp>
    </p:spTree>
    <p:extLst>
      <p:ext uri="{BB962C8B-B14F-4D97-AF65-F5344CB8AC3E}">
        <p14:creationId xmlns:p14="http://schemas.microsoft.com/office/powerpoint/2010/main" val="2334950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C5E928-D3B9-2CD8-CEF7-11542D0A18D7}"/>
              </a:ext>
            </a:extLst>
          </p:cNvPr>
          <p:cNvSpPr>
            <a:spLocks noGrp="1"/>
          </p:cNvSpPr>
          <p:nvPr>
            <p:ph type="title"/>
          </p:nvPr>
        </p:nvSpPr>
        <p:spPr>
          <a:xfrm>
            <a:off x="640080" y="511969"/>
            <a:ext cx="8770138" cy="685323"/>
          </a:xfrm>
        </p:spPr>
        <p:txBody>
          <a:bodyPr/>
          <a:lstStyle/>
          <a:p>
            <a:r>
              <a:rPr lang="en-US" dirty="0"/>
              <a:t>2025 Ambetter Pay for Performance (P4P) Program</a:t>
            </a:r>
          </a:p>
        </p:txBody>
      </p:sp>
      <p:sp>
        <p:nvSpPr>
          <p:cNvPr id="8" name="Content Placeholder 7">
            <a:extLst>
              <a:ext uri="{FF2B5EF4-FFF2-40B4-BE49-F238E27FC236}">
                <a16:creationId xmlns:a16="http://schemas.microsoft.com/office/drawing/2014/main" id="{41B6CB11-7E9D-3533-C21A-9440DBC30402}"/>
              </a:ext>
            </a:extLst>
          </p:cNvPr>
          <p:cNvSpPr>
            <a:spLocks noGrp="1"/>
          </p:cNvSpPr>
          <p:nvPr>
            <p:ph idx="13"/>
          </p:nvPr>
        </p:nvSpPr>
        <p:spPr>
          <a:xfrm>
            <a:off x="701171" y="1612422"/>
            <a:ext cx="10454192" cy="864560"/>
          </a:xfrm>
        </p:spPr>
        <p:txBody>
          <a:bodyPr/>
          <a:lstStyle/>
          <a:p>
            <a:pPr lvl="1"/>
            <a:r>
              <a:rPr lang="en-US" sz="1600" dirty="0"/>
              <a:t>The 2025 P4P bonus program has four payment cycles. In Cycles 1–3, earnings less than $100 will automatically be rolled over to the next payment cycle. Any balances under $100 will be disbursed in Cycle 4. Payments for medication adherence measures CBP (controlling high blood pressure) and GSD (diabetes HbA1c ≤ 9) will be included only in Cycle 4. </a:t>
            </a:r>
          </a:p>
        </p:txBody>
      </p:sp>
      <p:graphicFrame>
        <p:nvGraphicFramePr>
          <p:cNvPr id="10" name="Table 9">
            <a:extLst>
              <a:ext uri="{FF2B5EF4-FFF2-40B4-BE49-F238E27FC236}">
                <a16:creationId xmlns:a16="http://schemas.microsoft.com/office/drawing/2014/main" id="{818684E3-BFFF-2C0C-60BF-F258DD7D7037}"/>
              </a:ext>
            </a:extLst>
          </p:cNvPr>
          <p:cNvGraphicFramePr>
            <a:graphicFrameLocks noGrp="1"/>
          </p:cNvGraphicFramePr>
          <p:nvPr>
            <p:extLst>
              <p:ext uri="{D42A27DB-BD31-4B8C-83A1-F6EECF244321}">
                <p14:modId xmlns:p14="http://schemas.microsoft.com/office/powerpoint/2010/main" val="3900448832"/>
              </p:ext>
            </p:extLst>
          </p:nvPr>
        </p:nvGraphicFramePr>
        <p:xfrm>
          <a:off x="701171" y="2594593"/>
          <a:ext cx="10454192" cy="3472727"/>
        </p:xfrm>
        <a:graphic>
          <a:graphicData uri="http://schemas.openxmlformats.org/drawingml/2006/table">
            <a:tbl>
              <a:tblPr firstRow="1" firstCol="1" lastCol="1" bandRow="1">
                <a:tableStyleId>{C083E6E3-FA7D-4D7B-A595-EF9225AFEA82}</a:tableStyleId>
              </a:tblPr>
              <a:tblGrid>
                <a:gridCol w="5563808">
                  <a:extLst>
                    <a:ext uri="{9D8B030D-6E8A-4147-A177-3AD203B41FA5}">
                      <a16:colId xmlns:a16="http://schemas.microsoft.com/office/drawing/2014/main" val="3642511799"/>
                    </a:ext>
                  </a:extLst>
                </a:gridCol>
                <a:gridCol w="1261445">
                  <a:extLst>
                    <a:ext uri="{9D8B030D-6E8A-4147-A177-3AD203B41FA5}">
                      <a16:colId xmlns:a16="http://schemas.microsoft.com/office/drawing/2014/main" val="2793142129"/>
                    </a:ext>
                  </a:extLst>
                </a:gridCol>
                <a:gridCol w="1715352">
                  <a:extLst>
                    <a:ext uri="{9D8B030D-6E8A-4147-A177-3AD203B41FA5}">
                      <a16:colId xmlns:a16="http://schemas.microsoft.com/office/drawing/2014/main" val="2731882647"/>
                    </a:ext>
                  </a:extLst>
                </a:gridCol>
                <a:gridCol w="1913587">
                  <a:extLst>
                    <a:ext uri="{9D8B030D-6E8A-4147-A177-3AD203B41FA5}">
                      <a16:colId xmlns:a16="http://schemas.microsoft.com/office/drawing/2014/main" val="871320291"/>
                    </a:ext>
                  </a:extLst>
                </a:gridCol>
              </a:tblGrid>
              <a:tr h="583707">
                <a:tc>
                  <a:txBody>
                    <a:bodyPr/>
                    <a:lstStyle/>
                    <a:p>
                      <a:pPr marL="0" marR="0" indent="0" algn="ctr">
                        <a:lnSpc>
                          <a:spcPct val="100000"/>
                        </a:lnSpc>
                        <a:spcBef>
                          <a:spcPts val="0"/>
                        </a:spcBef>
                      </a:pPr>
                      <a:r>
                        <a:rPr lang="en-US" sz="1500" dirty="0">
                          <a:solidFill>
                            <a:schemeClr val="tx1">
                              <a:lumMod val="90000"/>
                              <a:lumOff val="10000"/>
                            </a:schemeClr>
                          </a:solidFill>
                          <a:effectLst/>
                        </a:rPr>
                        <a:t>2025</a:t>
                      </a:r>
                      <a:r>
                        <a:rPr lang="en-US" sz="1500" spc="-45" dirty="0">
                          <a:solidFill>
                            <a:schemeClr val="tx1">
                              <a:lumMod val="90000"/>
                              <a:lumOff val="10000"/>
                            </a:schemeClr>
                          </a:solidFill>
                          <a:effectLst/>
                        </a:rPr>
                        <a:t> </a:t>
                      </a:r>
                      <a:r>
                        <a:rPr lang="en-US" sz="1500" dirty="0">
                          <a:solidFill>
                            <a:schemeClr val="tx1">
                              <a:lumMod val="90000"/>
                              <a:lumOff val="10000"/>
                            </a:schemeClr>
                          </a:solidFill>
                          <a:effectLst/>
                        </a:rPr>
                        <a:t>Measure</a:t>
                      </a:r>
                      <a:r>
                        <a:rPr lang="en-US" sz="1500" spc="-40" dirty="0">
                          <a:solidFill>
                            <a:schemeClr val="tx1">
                              <a:lumMod val="90000"/>
                              <a:lumOff val="10000"/>
                            </a:schemeClr>
                          </a:solidFill>
                          <a:effectLst/>
                        </a:rPr>
                        <a:t> </a:t>
                      </a:r>
                      <a:r>
                        <a:rPr lang="en-US" sz="1500" spc="-20" dirty="0">
                          <a:solidFill>
                            <a:schemeClr val="tx1">
                              <a:lumMod val="90000"/>
                              <a:lumOff val="10000"/>
                            </a:schemeClr>
                          </a:solidFill>
                          <a:effectLst/>
                        </a:rPr>
                        <a:t>List</a:t>
                      </a:r>
                      <a:endParaRPr lang="en-US" sz="150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accent3"/>
                      </a:solidFill>
                      <a:prstDash val="solid"/>
                      <a:round/>
                      <a:headEnd type="none" w="med" len="med"/>
                      <a:tailEnd type="none" w="med" len="med"/>
                    </a:lnR>
                  </a:tcPr>
                </a:tc>
                <a:tc>
                  <a:txBody>
                    <a:bodyPr/>
                    <a:lstStyle/>
                    <a:p>
                      <a:pPr marL="0" marR="138430" indent="0" algn="ctr">
                        <a:lnSpc>
                          <a:spcPts val="1700"/>
                        </a:lnSpc>
                        <a:spcBef>
                          <a:spcPts val="0"/>
                        </a:spcBef>
                      </a:pPr>
                      <a:r>
                        <a:rPr lang="en-US" sz="1500" spc="-10" dirty="0">
                          <a:solidFill>
                            <a:schemeClr val="tx1">
                              <a:lumMod val="90000"/>
                              <a:lumOff val="10000"/>
                            </a:schemeClr>
                          </a:solidFill>
                          <a:effectLst/>
                        </a:rPr>
                        <a:t>Measure Incentive</a:t>
                      </a:r>
                      <a:endParaRPr lang="en-US" sz="150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0" marR="635" indent="0" algn="ctr">
                        <a:lnSpc>
                          <a:spcPts val="1800"/>
                        </a:lnSpc>
                        <a:spcBef>
                          <a:spcPts val="0"/>
                        </a:spcBef>
                      </a:pPr>
                      <a:r>
                        <a:rPr lang="en-US" sz="1500" dirty="0">
                          <a:solidFill>
                            <a:schemeClr val="tx1">
                              <a:lumMod val="90000"/>
                              <a:lumOff val="10000"/>
                            </a:schemeClr>
                          </a:solidFill>
                          <a:effectLst/>
                        </a:rPr>
                        <a:t>Target</a:t>
                      </a:r>
                      <a:r>
                        <a:rPr lang="en-US" sz="1500" spc="-5" dirty="0">
                          <a:solidFill>
                            <a:schemeClr val="tx1">
                              <a:lumMod val="90000"/>
                              <a:lumOff val="10000"/>
                            </a:schemeClr>
                          </a:solidFill>
                          <a:effectLst/>
                        </a:rPr>
                        <a:t> </a:t>
                      </a:r>
                      <a:r>
                        <a:rPr lang="en-US" sz="1500" dirty="0">
                          <a:solidFill>
                            <a:schemeClr val="tx1">
                              <a:lumMod val="90000"/>
                              <a:lumOff val="10000"/>
                            </a:schemeClr>
                          </a:solidFill>
                          <a:effectLst/>
                        </a:rPr>
                        <a:t>1</a:t>
                      </a:r>
                      <a:r>
                        <a:rPr lang="en-US" sz="1500" spc="-20" dirty="0">
                          <a:solidFill>
                            <a:schemeClr val="tx1">
                              <a:lumMod val="90000"/>
                              <a:lumOff val="10000"/>
                            </a:schemeClr>
                          </a:solidFill>
                          <a:effectLst/>
                        </a:rPr>
                        <a:t> Pays</a:t>
                      </a:r>
                      <a:endParaRPr lang="en-US" sz="1500" dirty="0">
                        <a:solidFill>
                          <a:schemeClr val="tx1">
                            <a:lumMod val="90000"/>
                            <a:lumOff val="10000"/>
                          </a:schemeClr>
                        </a:solidFill>
                        <a:effectLst/>
                      </a:endParaRPr>
                    </a:p>
                    <a:p>
                      <a:pPr marL="0" marR="1905" indent="0" algn="ctr">
                        <a:lnSpc>
                          <a:spcPts val="1800"/>
                        </a:lnSpc>
                        <a:spcBef>
                          <a:spcPts val="0"/>
                        </a:spcBef>
                      </a:pPr>
                      <a:r>
                        <a:rPr lang="en-US" sz="1500" dirty="0">
                          <a:solidFill>
                            <a:schemeClr val="tx1">
                              <a:lumMod val="90000"/>
                              <a:lumOff val="10000"/>
                            </a:schemeClr>
                          </a:solidFill>
                          <a:effectLst/>
                        </a:rPr>
                        <a:t>75%</a:t>
                      </a:r>
                      <a:r>
                        <a:rPr lang="en-US" sz="1500" spc="-20" dirty="0">
                          <a:solidFill>
                            <a:schemeClr val="tx1">
                              <a:lumMod val="90000"/>
                              <a:lumOff val="10000"/>
                            </a:schemeClr>
                          </a:solidFill>
                          <a:effectLst/>
                        </a:rPr>
                        <a:t> </a:t>
                      </a:r>
                      <a:r>
                        <a:rPr lang="en-US" sz="1500" dirty="0">
                          <a:solidFill>
                            <a:schemeClr val="tx1">
                              <a:lumMod val="90000"/>
                              <a:lumOff val="10000"/>
                            </a:schemeClr>
                          </a:solidFill>
                          <a:effectLst/>
                        </a:rPr>
                        <a:t>of</a:t>
                      </a:r>
                      <a:r>
                        <a:rPr lang="en-US" sz="1500" spc="-20" dirty="0">
                          <a:solidFill>
                            <a:schemeClr val="tx1">
                              <a:lumMod val="90000"/>
                              <a:lumOff val="10000"/>
                            </a:schemeClr>
                          </a:solidFill>
                          <a:effectLst/>
                        </a:rPr>
                        <a:t> </a:t>
                      </a:r>
                      <a:r>
                        <a:rPr lang="en-US" sz="1500" spc="-10" dirty="0">
                          <a:solidFill>
                            <a:schemeClr val="tx1">
                              <a:lumMod val="90000"/>
                              <a:lumOff val="10000"/>
                            </a:schemeClr>
                          </a:solidFill>
                          <a:effectLst/>
                        </a:rPr>
                        <a:t>Incentive</a:t>
                      </a:r>
                      <a:endParaRPr lang="en-US" sz="150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0" marR="0" indent="0" algn="ctr">
                        <a:lnSpc>
                          <a:spcPts val="1800"/>
                        </a:lnSpc>
                        <a:spcBef>
                          <a:spcPts val="0"/>
                        </a:spcBef>
                      </a:pPr>
                      <a:r>
                        <a:rPr lang="en-US" sz="1500" dirty="0">
                          <a:solidFill>
                            <a:schemeClr val="tx1">
                              <a:lumMod val="90000"/>
                              <a:lumOff val="10000"/>
                            </a:schemeClr>
                          </a:solidFill>
                          <a:effectLst/>
                        </a:rPr>
                        <a:t>Target</a:t>
                      </a:r>
                      <a:r>
                        <a:rPr lang="en-US" sz="1500" spc="-65" dirty="0">
                          <a:solidFill>
                            <a:schemeClr val="tx1">
                              <a:lumMod val="90000"/>
                              <a:lumOff val="10000"/>
                            </a:schemeClr>
                          </a:solidFill>
                          <a:effectLst/>
                        </a:rPr>
                        <a:t> </a:t>
                      </a:r>
                      <a:r>
                        <a:rPr lang="en-US" sz="1500" dirty="0">
                          <a:solidFill>
                            <a:schemeClr val="tx1">
                              <a:lumMod val="90000"/>
                              <a:lumOff val="10000"/>
                            </a:schemeClr>
                          </a:solidFill>
                          <a:effectLst/>
                        </a:rPr>
                        <a:t>2</a:t>
                      </a:r>
                      <a:r>
                        <a:rPr lang="en-US" sz="1500" spc="-80" dirty="0">
                          <a:solidFill>
                            <a:schemeClr val="tx1">
                              <a:lumMod val="90000"/>
                              <a:lumOff val="10000"/>
                            </a:schemeClr>
                          </a:solidFill>
                          <a:effectLst/>
                        </a:rPr>
                        <a:t> </a:t>
                      </a:r>
                      <a:r>
                        <a:rPr lang="en-US" sz="1500" dirty="0">
                          <a:solidFill>
                            <a:schemeClr val="tx1">
                              <a:lumMod val="90000"/>
                              <a:lumOff val="10000"/>
                            </a:schemeClr>
                          </a:solidFill>
                          <a:effectLst/>
                        </a:rPr>
                        <a:t>Pays</a:t>
                      </a:r>
                      <a:r>
                        <a:rPr lang="en-US" sz="1500" spc="-50" dirty="0">
                          <a:solidFill>
                            <a:schemeClr val="tx1">
                              <a:lumMod val="90000"/>
                              <a:lumOff val="10000"/>
                            </a:schemeClr>
                          </a:solidFill>
                          <a:effectLst/>
                        </a:rPr>
                        <a:t> </a:t>
                      </a:r>
                      <a:br>
                        <a:rPr lang="en-US" sz="1500" spc="-50" dirty="0">
                          <a:solidFill>
                            <a:schemeClr val="tx1">
                              <a:lumMod val="90000"/>
                              <a:lumOff val="10000"/>
                            </a:schemeClr>
                          </a:solidFill>
                          <a:effectLst/>
                        </a:rPr>
                      </a:br>
                      <a:r>
                        <a:rPr lang="en-US" sz="1500" dirty="0">
                          <a:solidFill>
                            <a:schemeClr val="tx1">
                              <a:lumMod val="90000"/>
                              <a:lumOff val="10000"/>
                            </a:schemeClr>
                          </a:solidFill>
                          <a:effectLst/>
                        </a:rPr>
                        <a:t>100% of Incentive</a:t>
                      </a:r>
                      <a:endParaRPr lang="en-US" sz="150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120268636"/>
                  </a:ext>
                </a:extLst>
              </a:tr>
              <a:tr h="288902">
                <a:tc>
                  <a:txBody>
                    <a:bodyPr/>
                    <a:lstStyle/>
                    <a:p>
                      <a:pPr marL="6985" marR="0">
                        <a:spcBef>
                          <a:spcPts val="205"/>
                        </a:spcBef>
                      </a:pPr>
                      <a:r>
                        <a:rPr lang="en-US" sz="1500" b="0" dirty="0">
                          <a:solidFill>
                            <a:schemeClr val="tx1">
                              <a:lumMod val="90000"/>
                              <a:lumOff val="10000"/>
                            </a:schemeClr>
                          </a:solidFill>
                          <a:effectLst/>
                        </a:rPr>
                        <a:t>Cervical</a:t>
                      </a:r>
                      <a:r>
                        <a:rPr lang="en-US" sz="1500" b="0" spc="-40" dirty="0">
                          <a:solidFill>
                            <a:schemeClr val="tx1">
                              <a:lumMod val="90000"/>
                              <a:lumOff val="10000"/>
                            </a:schemeClr>
                          </a:solidFill>
                          <a:effectLst/>
                        </a:rPr>
                        <a:t> </a:t>
                      </a:r>
                      <a:r>
                        <a:rPr lang="en-US" sz="1500" b="0" dirty="0">
                          <a:solidFill>
                            <a:schemeClr val="tx1">
                              <a:lumMod val="90000"/>
                              <a:lumOff val="10000"/>
                            </a:schemeClr>
                          </a:solidFill>
                          <a:effectLst/>
                        </a:rPr>
                        <a:t>Cancer</a:t>
                      </a:r>
                      <a:r>
                        <a:rPr lang="en-US" sz="1500" b="0" spc="-35" dirty="0">
                          <a:solidFill>
                            <a:schemeClr val="tx1">
                              <a:lumMod val="90000"/>
                              <a:lumOff val="10000"/>
                            </a:schemeClr>
                          </a:solidFill>
                          <a:effectLst/>
                        </a:rPr>
                        <a:t> </a:t>
                      </a:r>
                      <a:r>
                        <a:rPr lang="en-US" sz="1500" b="0" dirty="0">
                          <a:solidFill>
                            <a:schemeClr val="tx1">
                              <a:lumMod val="90000"/>
                              <a:lumOff val="10000"/>
                            </a:schemeClr>
                          </a:solidFill>
                          <a:effectLst/>
                        </a:rPr>
                        <a:t>Screening</a:t>
                      </a:r>
                      <a:r>
                        <a:rPr lang="en-US" sz="1500" b="0" spc="-25" dirty="0">
                          <a:solidFill>
                            <a:schemeClr val="tx1">
                              <a:lumMod val="90000"/>
                              <a:lumOff val="10000"/>
                            </a:schemeClr>
                          </a:solidFill>
                          <a:effectLst/>
                        </a:rPr>
                        <a:t> </a:t>
                      </a:r>
                      <a:r>
                        <a:rPr lang="en-US" sz="1500" b="0" spc="-10" dirty="0">
                          <a:solidFill>
                            <a:schemeClr val="tx1">
                              <a:lumMod val="90000"/>
                              <a:lumOff val="10000"/>
                            </a:schemeClr>
                          </a:solidFill>
                          <a:effectLst/>
                        </a:rPr>
                        <a:t>(CCS)</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0" marR="0" algn="ctr">
                        <a:lnSpc>
                          <a:spcPts val="1565"/>
                        </a:lnSpc>
                        <a:spcBef>
                          <a:spcPts val="0"/>
                        </a:spcBef>
                      </a:pPr>
                      <a:r>
                        <a:rPr lang="en-US" sz="1500" b="0" spc="-25" dirty="0">
                          <a:solidFill>
                            <a:schemeClr val="tx1">
                              <a:lumMod val="90000"/>
                              <a:lumOff val="10000"/>
                            </a:schemeClr>
                          </a:solidFill>
                          <a:effectLst/>
                        </a:rPr>
                        <a:t>$25</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15240" marR="0" algn="ctr">
                        <a:spcBef>
                          <a:spcPts val="205"/>
                        </a:spcBef>
                      </a:pPr>
                      <a:r>
                        <a:rPr lang="en-US" sz="1500" b="0" spc="-10" dirty="0">
                          <a:solidFill>
                            <a:schemeClr val="tx1">
                              <a:lumMod val="90000"/>
                              <a:lumOff val="10000"/>
                            </a:schemeClr>
                          </a:solidFill>
                          <a:effectLst/>
                        </a:rPr>
                        <a:t>56.90%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16510" marR="0" algn="ctr">
                        <a:spcBef>
                          <a:spcPts val="205"/>
                        </a:spcBef>
                      </a:pPr>
                      <a:r>
                        <a:rPr lang="en-US" sz="1500" b="0" spc="-10" dirty="0">
                          <a:solidFill>
                            <a:schemeClr val="tx1">
                              <a:lumMod val="90000"/>
                              <a:lumOff val="10000"/>
                            </a:schemeClr>
                          </a:solidFill>
                          <a:effectLst/>
                        </a:rPr>
                        <a:t>65.00%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solidFill>
                      <a:schemeClr val="accent3">
                        <a:alpha val="10000"/>
                      </a:schemeClr>
                    </a:solidFill>
                  </a:tcPr>
                </a:tc>
                <a:extLst>
                  <a:ext uri="{0D108BD9-81ED-4DB2-BD59-A6C34878D82A}">
                    <a16:rowId xmlns:a16="http://schemas.microsoft.com/office/drawing/2014/main" val="2506179792"/>
                  </a:ext>
                </a:extLst>
              </a:tr>
              <a:tr h="288902">
                <a:tc>
                  <a:txBody>
                    <a:bodyPr/>
                    <a:lstStyle/>
                    <a:p>
                      <a:pPr marL="6985" marR="0">
                        <a:spcBef>
                          <a:spcPts val="210"/>
                        </a:spcBef>
                      </a:pPr>
                      <a:r>
                        <a:rPr lang="en-US" sz="1500" b="0" dirty="0">
                          <a:solidFill>
                            <a:schemeClr val="tx1">
                              <a:lumMod val="90000"/>
                              <a:lumOff val="10000"/>
                            </a:schemeClr>
                          </a:solidFill>
                          <a:effectLst/>
                        </a:rPr>
                        <a:t>Colorectal</a:t>
                      </a:r>
                      <a:r>
                        <a:rPr lang="en-US" sz="1500" b="0" spc="-45" dirty="0">
                          <a:solidFill>
                            <a:schemeClr val="tx1">
                              <a:lumMod val="90000"/>
                              <a:lumOff val="10000"/>
                            </a:schemeClr>
                          </a:solidFill>
                          <a:effectLst/>
                        </a:rPr>
                        <a:t> </a:t>
                      </a:r>
                      <a:r>
                        <a:rPr lang="en-US" sz="1500" b="0" dirty="0">
                          <a:solidFill>
                            <a:schemeClr val="tx1">
                              <a:lumMod val="90000"/>
                              <a:lumOff val="10000"/>
                            </a:schemeClr>
                          </a:solidFill>
                          <a:effectLst/>
                        </a:rPr>
                        <a:t>Cancer</a:t>
                      </a:r>
                      <a:r>
                        <a:rPr lang="en-US" sz="1500" b="0" spc="-40" dirty="0">
                          <a:solidFill>
                            <a:schemeClr val="tx1">
                              <a:lumMod val="90000"/>
                              <a:lumOff val="10000"/>
                            </a:schemeClr>
                          </a:solidFill>
                          <a:effectLst/>
                        </a:rPr>
                        <a:t> </a:t>
                      </a:r>
                      <a:r>
                        <a:rPr lang="en-US" sz="1500" b="0" dirty="0">
                          <a:solidFill>
                            <a:schemeClr val="tx1">
                              <a:lumMod val="90000"/>
                              <a:lumOff val="10000"/>
                            </a:schemeClr>
                          </a:solidFill>
                          <a:effectLst/>
                        </a:rPr>
                        <a:t>Screening</a:t>
                      </a:r>
                      <a:r>
                        <a:rPr lang="en-US" sz="1500" b="0" spc="-30" dirty="0">
                          <a:solidFill>
                            <a:schemeClr val="tx1">
                              <a:lumMod val="90000"/>
                              <a:lumOff val="10000"/>
                            </a:schemeClr>
                          </a:solidFill>
                          <a:effectLst/>
                        </a:rPr>
                        <a:t> </a:t>
                      </a:r>
                      <a:r>
                        <a:rPr lang="en-US" sz="1500" b="0" spc="-10" dirty="0">
                          <a:solidFill>
                            <a:schemeClr val="tx1">
                              <a:lumMod val="90000"/>
                              <a:lumOff val="10000"/>
                            </a:schemeClr>
                          </a:solidFill>
                          <a:effectLst/>
                        </a:rPr>
                        <a:t>(COL)</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lnR w="12700" cap="flat" cmpd="sng" algn="ctr">
                      <a:solidFill>
                        <a:schemeClr val="accent3"/>
                      </a:solidFill>
                      <a:prstDash val="solid"/>
                      <a:round/>
                      <a:headEnd type="none" w="med" len="med"/>
                      <a:tailEnd type="none" w="med" len="med"/>
                    </a:lnR>
                  </a:tcPr>
                </a:tc>
                <a:tc>
                  <a:txBody>
                    <a:bodyPr/>
                    <a:lstStyle/>
                    <a:p>
                      <a:pPr marL="0" marR="0" algn="ctr">
                        <a:lnSpc>
                          <a:spcPts val="1565"/>
                        </a:lnSpc>
                        <a:spcBef>
                          <a:spcPts val="0"/>
                        </a:spcBef>
                      </a:pPr>
                      <a:r>
                        <a:rPr lang="en-US" sz="1500" b="0" spc="-25" dirty="0">
                          <a:solidFill>
                            <a:schemeClr val="tx1">
                              <a:lumMod val="90000"/>
                              <a:lumOff val="10000"/>
                            </a:schemeClr>
                          </a:solidFill>
                          <a:effectLst/>
                        </a:rPr>
                        <a:t>$25</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15240" marR="0" algn="ctr">
                        <a:spcBef>
                          <a:spcPts val="210"/>
                        </a:spcBef>
                      </a:pPr>
                      <a:r>
                        <a:rPr lang="en-US" sz="1500" b="0" spc="-10" dirty="0">
                          <a:solidFill>
                            <a:schemeClr val="tx1">
                              <a:lumMod val="90000"/>
                              <a:lumOff val="10000"/>
                            </a:schemeClr>
                          </a:solidFill>
                          <a:effectLst/>
                        </a:rPr>
                        <a:t>56.90%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16510" marR="0" algn="ctr">
                        <a:spcBef>
                          <a:spcPts val="210"/>
                        </a:spcBef>
                      </a:pPr>
                      <a:r>
                        <a:rPr lang="en-US" sz="1500" b="0" spc="-10" dirty="0">
                          <a:solidFill>
                            <a:schemeClr val="tx1">
                              <a:lumMod val="90000"/>
                              <a:lumOff val="10000"/>
                            </a:schemeClr>
                          </a:solidFill>
                          <a:effectLst/>
                        </a:rPr>
                        <a:t>62.80%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529166185"/>
                  </a:ext>
                </a:extLst>
              </a:tr>
              <a:tr h="288902">
                <a:tc>
                  <a:txBody>
                    <a:bodyPr/>
                    <a:lstStyle/>
                    <a:p>
                      <a:pPr marL="6985" marR="0">
                        <a:spcBef>
                          <a:spcPts val="210"/>
                        </a:spcBef>
                      </a:pPr>
                      <a:r>
                        <a:rPr lang="en-US" sz="1500" b="0" dirty="0">
                          <a:solidFill>
                            <a:schemeClr val="tx1">
                              <a:lumMod val="90000"/>
                              <a:lumOff val="10000"/>
                            </a:schemeClr>
                          </a:solidFill>
                          <a:effectLst/>
                        </a:rPr>
                        <a:t>Child</a:t>
                      </a:r>
                      <a:r>
                        <a:rPr lang="en-US" sz="1500" b="0" spc="-20" dirty="0">
                          <a:solidFill>
                            <a:schemeClr val="tx1">
                              <a:lumMod val="90000"/>
                              <a:lumOff val="10000"/>
                            </a:schemeClr>
                          </a:solidFill>
                          <a:effectLst/>
                        </a:rPr>
                        <a:t> </a:t>
                      </a:r>
                      <a:r>
                        <a:rPr lang="en-US" sz="1500" b="0" dirty="0">
                          <a:solidFill>
                            <a:schemeClr val="tx1">
                              <a:lumMod val="90000"/>
                              <a:lumOff val="10000"/>
                            </a:schemeClr>
                          </a:solidFill>
                          <a:effectLst/>
                        </a:rPr>
                        <a:t>and</a:t>
                      </a:r>
                      <a:r>
                        <a:rPr lang="en-US" sz="1500" b="0" spc="-25" dirty="0">
                          <a:solidFill>
                            <a:schemeClr val="tx1">
                              <a:lumMod val="90000"/>
                              <a:lumOff val="10000"/>
                            </a:schemeClr>
                          </a:solidFill>
                          <a:effectLst/>
                        </a:rPr>
                        <a:t> </a:t>
                      </a:r>
                      <a:r>
                        <a:rPr lang="en-US" sz="1500" b="0" dirty="0">
                          <a:solidFill>
                            <a:schemeClr val="tx1">
                              <a:lumMod val="90000"/>
                              <a:lumOff val="10000"/>
                            </a:schemeClr>
                          </a:solidFill>
                          <a:effectLst/>
                        </a:rPr>
                        <a:t>Adolescent</a:t>
                      </a:r>
                      <a:r>
                        <a:rPr lang="en-US" sz="1500" b="0" spc="-30" dirty="0">
                          <a:solidFill>
                            <a:schemeClr val="tx1">
                              <a:lumMod val="90000"/>
                              <a:lumOff val="10000"/>
                            </a:schemeClr>
                          </a:solidFill>
                          <a:effectLst/>
                        </a:rPr>
                        <a:t> </a:t>
                      </a:r>
                      <a:r>
                        <a:rPr lang="en-US" sz="1500" b="0" dirty="0">
                          <a:solidFill>
                            <a:schemeClr val="tx1">
                              <a:lumMod val="90000"/>
                              <a:lumOff val="10000"/>
                            </a:schemeClr>
                          </a:solidFill>
                          <a:effectLst/>
                        </a:rPr>
                        <a:t>Well-Care</a:t>
                      </a:r>
                      <a:r>
                        <a:rPr lang="en-US" sz="1500" b="0" spc="-25" dirty="0">
                          <a:solidFill>
                            <a:schemeClr val="tx1">
                              <a:lumMod val="90000"/>
                              <a:lumOff val="10000"/>
                            </a:schemeClr>
                          </a:solidFill>
                          <a:effectLst/>
                        </a:rPr>
                        <a:t> </a:t>
                      </a:r>
                      <a:r>
                        <a:rPr lang="en-US" sz="1500" b="0" dirty="0">
                          <a:solidFill>
                            <a:schemeClr val="tx1">
                              <a:lumMod val="90000"/>
                              <a:lumOff val="10000"/>
                            </a:schemeClr>
                          </a:solidFill>
                          <a:effectLst/>
                        </a:rPr>
                        <a:t>Visits</a:t>
                      </a:r>
                      <a:r>
                        <a:rPr lang="en-US" sz="1500" b="0" spc="-20" dirty="0">
                          <a:solidFill>
                            <a:schemeClr val="tx1">
                              <a:lumMod val="90000"/>
                              <a:lumOff val="10000"/>
                            </a:schemeClr>
                          </a:solidFill>
                          <a:effectLst/>
                        </a:rPr>
                        <a:t> (WCV)</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0" marR="0" algn="ctr">
                        <a:lnSpc>
                          <a:spcPts val="1565"/>
                        </a:lnSpc>
                        <a:spcBef>
                          <a:spcPts val="0"/>
                        </a:spcBef>
                      </a:pPr>
                      <a:r>
                        <a:rPr lang="en-US" sz="1500" b="0" spc="-25" dirty="0">
                          <a:solidFill>
                            <a:schemeClr val="tx1">
                              <a:lumMod val="90000"/>
                              <a:lumOff val="10000"/>
                            </a:schemeClr>
                          </a:solidFill>
                          <a:effectLst/>
                        </a:rPr>
                        <a:t>$25</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15240" marR="0" algn="ctr">
                        <a:spcBef>
                          <a:spcPts val="210"/>
                        </a:spcBef>
                      </a:pPr>
                      <a:r>
                        <a:rPr lang="en-US" sz="1500" b="0" spc="-10" dirty="0">
                          <a:solidFill>
                            <a:schemeClr val="tx1">
                              <a:lumMod val="90000"/>
                              <a:lumOff val="10000"/>
                            </a:schemeClr>
                          </a:solidFill>
                          <a:effectLst/>
                        </a:rPr>
                        <a:t>50.50%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16510" marR="0" algn="ctr">
                        <a:spcBef>
                          <a:spcPts val="210"/>
                        </a:spcBef>
                      </a:pPr>
                      <a:r>
                        <a:rPr lang="en-US" sz="1500" b="0" spc="-10" dirty="0">
                          <a:solidFill>
                            <a:schemeClr val="tx1">
                              <a:lumMod val="90000"/>
                              <a:lumOff val="10000"/>
                            </a:schemeClr>
                          </a:solidFill>
                          <a:effectLst/>
                        </a:rPr>
                        <a:t>59.60%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solidFill>
                      <a:schemeClr val="accent3">
                        <a:alpha val="10000"/>
                      </a:schemeClr>
                    </a:solidFill>
                  </a:tcPr>
                </a:tc>
                <a:extLst>
                  <a:ext uri="{0D108BD9-81ED-4DB2-BD59-A6C34878D82A}">
                    <a16:rowId xmlns:a16="http://schemas.microsoft.com/office/drawing/2014/main" val="784410376"/>
                  </a:ext>
                </a:extLst>
              </a:tr>
              <a:tr h="288902">
                <a:tc>
                  <a:txBody>
                    <a:bodyPr/>
                    <a:lstStyle/>
                    <a:p>
                      <a:pPr marL="6985" marR="0">
                        <a:spcBef>
                          <a:spcPts val="205"/>
                        </a:spcBef>
                      </a:pPr>
                      <a:r>
                        <a:rPr lang="en-US" sz="1500" b="0" dirty="0">
                          <a:solidFill>
                            <a:schemeClr val="tx1">
                              <a:lumMod val="90000"/>
                              <a:lumOff val="10000"/>
                            </a:schemeClr>
                          </a:solidFill>
                          <a:effectLst/>
                        </a:rPr>
                        <a:t>Controlling</a:t>
                      </a:r>
                      <a:r>
                        <a:rPr lang="en-US" sz="1500" b="0" spc="-40" dirty="0">
                          <a:solidFill>
                            <a:schemeClr val="tx1">
                              <a:lumMod val="90000"/>
                              <a:lumOff val="10000"/>
                            </a:schemeClr>
                          </a:solidFill>
                          <a:effectLst/>
                        </a:rPr>
                        <a:t> </a:t>
                      </a:r>
                      <a:r>
                        <a:rPr lang="en-US" sz="1500" b="0" dirty="0">
                          <a:solidFill>
                            <a:schemeClr val="tx1">
                              <a:lumMod val="90000"/>
                              <a:lumOff val="10000"/>
                            </a:schemeClr>
                          </a:solidFill>
                          <a:effectLst/>
                        </a:rPr>
                        <a:t>High</a:t>
                      </a:r>
                      <a:r>
                        <a:rPr lang="en-US" sz="1500" b="0" spc="-35" dirty="0">
                          <a:solidFill>
                            <a:schemeClr val="tx1">
                              <a:lumMod val="90000"/>
                              <a:lumOff val="10000"/>
                            </a:schemeClr>
                          </a:solidFill>
                          <a:effectLst/>
                        </a:rPr>
                        <a:t> </a:t>
                      </a:r>
                      <a:r>
                        <a:rPr lang="en-US" sz="1500" b="0" dirty="0">
                          <a:solidFill>
                            <a:schemeClr val="tx1">
                              <a:lumMod val="90000"/>
                              <a:lumOff val="10000"/>
                            </a:schemeClr>
                          </a:solidFill>
                          <a:effectLst/>
                        </a:rPr>
                        <a:t>Blood</a:t>
                      </a:r>
                      <a:r>
                        <a:rPr lang="en-US" sz="1500" b="0" spc="-30" dirty="0">
                          <a:solidFill>
                            <a:schemeClr val="tx1">
                              <a:lumMod val="90000"/>
                              <a:lumOff val="10000"/>
                            </a:schemeClr>
                          </a:solidFill>
                          <a:effectLst/>
                        </a:rPr>
                        <a:t> </a:t>
                      </a:r>
                      <a:r>
                        <a:rPr lang="en-US" sz="1500" b="0" dirty="0">
                          <a:solidFill>
                            <a:schemeClr val="tx1">
                              <a:lumMod val="90000"/>
                              <a:lumOff val="10000"/>
                            </a:schemeClr>
                          </a:solidFill>
                          <a:effectLst/>
                        </a:rPr>
                        <a:t>Pressure</a:t>
                      </a:r>
                      <a:r>
                        <a:rPr lang="en-US" sz="1500" b="0" spc="-55" dirty="0">
                          <a:solidFill>
                            <a:schemeClr val="tx1">
                              <a:lumMod val="90000"/>
                              <a:lumOff val="10000"/>
                            </a:schemeClr>
                          </a:solidFill>
                          <a:effectLst/>
                        </a:rPr>
                        <a:t> </a:t>
                      </a:r>
                      <a:r>
                        <a:rPr lang="en-US" sz="1500" b="0" spc="-10" dirty="0">
                          <a:solidFill>
                            <a:schemeClr val="tx1">
                              <a:lumMod val="90000"/>
                              <a:lumOff val="10000"/>
                            </a:schemeClr>
                          </a:solidFill>
                          <a:effectLst/>
                        </a:rPr>
                        <a:t>(CBP)</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lnR w="12700" cap="flat" cmpd="sng" algn="ctr">
                      <a:solidFill>
                        <a:schemeClr val="accent3"/>
                      </a:solidFill>
                      <a:prstDash val="solid"/>
                      <a:round/>
                      <a:headEnd type="none" w="med" len="med"/>
                      <a:tailEnd type="none" w="med" len="med"/>
                    </a:lnR>
                  </a:tcPr>
                </a:tc>
                <a:tc>
                  <a:txBody>
                    <a:bodyPr/>
                    <a:lstStyle/>
                    <a:p>
                      <a:pPr marL="0" marR="0" algn="ctr">
                        <a:lnSpc>
                          <a:spcPts val="1565"/>
                        </a:lnSpc>
                        <a:spcBef>
                          <a:spcPts val="0"/>
                        </a:spcBef>
                      </a:pPr>
                      <a:r>
                        <a:rPr lang="en-US" sz="1500" b="0" spc="-25" dirty="0">
                          <a:solidFill>
                            <a:schemeClr val="tx1">
                              <a:lumMod val="90000"/>
                              <a:lumOff val="10000"/>
                            </a:schemeClr>
                          </a:solidFill>
                          <a:effectLst/>
                        </a:rPr>
                        <a:t>$25</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15240" marR="0" algn="ctr">
                        <a:spcBef>
                          <a:spcPts val="205"/>
                        </a:spcBef>
                      </a:pPr>
                      <a:r>
                        <a:rPr lang="en-US" sz="1500" b="0" spc="-10" dirty="0">
                          <a:solidFill>
                            <a:schemeClr val="tx1">
                              <a:lumMod val="90000"/>
                              <a:lumOff val="10000"/>
                            </a:schemeClr>
                          </a:solidFill>
                          <a:effectLst/>
                        </a:rPr>
                        <a:t>67.80%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16510" marR="0" algn="ctr">
                        <a:spcBef>
                          <a:spcPts val="205"/>
                        </a:spcBef>
                      </a:pPr>
                      <a:r>
                        <a:rPr lang="en-US" sz="1500" b="0" spc="-10" dirty="0">
                          <a:solidFill>
                            <a:schemeClr val="tx1">
                              <a:lumMod val="90000"/>
                              <a:lumOff val="10000"/>
                            </a:schemeClr>
                          </a:solidFill>
                          <a:effectLst/>
                        </a:rPr>
                        <a:t>72.90%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435863437"/>
                  </a:ext>
                </a:extLst>
              </a:tr>
              <a:tr h="288902">
                <a:tc>
                  <a:txBody>
                    <a:bodyPr/>
                    <a:lstStyle/>
                    <a:p>
                      <a:pPr marL="6985" marR="0">
                        <a:spcBef>
                          <a:spcPts val="210"/>
                        </a:spcBef>
                      </a:pPr>
                      <a:r>
                        <a:rPr lang="en-US" sz="1500" b="0" dirty="0">
                          <a:solidFill>
                            <a:schemeClr val="tx1">
                              <a:lumMod val="90000"/>
                              <a:lumOff val="10000"/>
                            </a:schemeClr>
                          </a:solidFill>
                          <a:effectLst/>
                        </a:rPr>
                        <a:t>Glycemic</a:t>
                      </a:r>
                      <a:r>
                        <a:rPr lang="en-US" sz="1500" b="0" spc="-30" dirty="0">
                          <a:solidFill>
                            <a:schemeClr val="tx1">
                              <a:lumMod val="90000"/>
                              <a:lumOff val="10000"/>
                            </a:schemeClr>
                          </a:solidFill>
                          <a:effectLst/>
                        </a:rPr>
                        <a:t> </a:t>
                      </a:r>
                      <a:r>
                        <a:rPr lang="en-US" sz="1500" b="0" dirty="0">
                          <a:solidFill>
                            <a:schemeClr val="tx1">
                              <a:lumMod val="90000"/>
                              <a:lumOff val="10000"/>
                            </a:schemeClr>
                          </a:solidFill>
                          <a:effectLst/>
                        </a:rPr>
                        <a:t>Status</a:t>
                      </a:r>
                      <a:r>
                        <a:rPr lang="en-US" sz="1500" b="0" spc="-10" dirty="0">
                          <a:solidFill>
                            <a:schemeClr val="tx1">
                              <a:lumMod val="90000"/>
                              <a:lumOff val="10000"/>
                            </a:schemeClr>
                          </a:solidFill>
                          <a:effectLst/>
                        </a:rPr>
                        <a:t> </a:t>
                      </a:r>
                      <a:r>
                        <a:rPr lang="en-US" sz="1500" b="0" dirty="0">
                          <a:solidFill>
                            <a:schemeClr val="tx1">
                              <a:lumMod val="90000"/>
                              <a:lumOff val="10000"/>
                            </a:schemeClr>
                          </a:solidFill>
                          <a:effectLst/>
                        </a:rPr>
                        <a:t>Assessment</a:t>
                      </a:r>
                      <a:r>
                        <a:rPr lang="en-US" sz="1500" b="0" spc="-45" dirty="0">
                          <a:solidFill>
                            <a:schemeClr val="tx1">
                              <a:lumMod val="90000"/>
                              <a:lumOff val="10000"/>
                            </a:schemeClr>
                          </a:solidFill>
                          <a:effectLst/>
                        </a:rPr>
                        <a:t> </a:t>
                      </a:r>
                      <a:r>
                        <a:rPr lang="en-US" sz="1500" b="0" dirty="0">
                          <a:solidFill>
                            <a:schemeClr val="tx1">
                              <a:lumMod val="90000"/>
                              <a:lumOff val="10000"/>
                            </a:schemeClr>
                          </a:solidFill>
                          <a:effectLst/>
                        </a:rPr>
                        <a:t>for</a:t>
                      </a:r>
                      <a:r>
                        <a:rPr lang="en-US" sz="1500" b="0" spc="-20" dirty="0">
                          <a:solidFill>
                            <a:schemeClr val="tx1">
                              <a:lumMod val="90000"/>
                              <a:lumOff val="10000"/>
                            </a:schemeClr>
                          </a:solidFill>
                          <a:effectLst/>
                        </a:rPr>
                        <a:t> </a:t>
                      </a:r>
                      <a:r>
                        <a:rPr lang="en-US" sz="1500" b="0" dirty="0">
                          <a:solidFill>
                            <a:schemeClr val="tx1">
                              <a:lumMod val="90000"/>
                              <a:lumOff val="10000"/>
                            </a:schemeClr>
                          </a:solidFill>
                          <a:effectLst/>
                        </a:rPr>
                        <a:t>Patients</a:t>
                      </a:r>
                      <a:r>
                        <a:rPr lang="en-US" sz="1500" b="0" spc="-20" dirty="0">
                          <a:solidFill>
                            <a:schemeClr val="tx1">
                              <a:lumMod val="90000"/>
                              <a:lumOff val="10000"/>
                            </a:schemeClr>
                          </a:solidFill>
                          <a:effectLst/>
                        </a:rPr>
                        <a:t> </a:t>
                      </a:r>
                      <a:r>
                        <a:rPr lang="en-US" sz="1500" b="0" dirty="0">
                          <a:solidFill>
                            <a:schemeClr val="tx1">
                              <a:lumMod val="90000"/>
                              <a:lumOff val="10000"/>
                            </a:schemeClr>
                          </a:solidFill>
                          <a:effectLst/>
                        </a:rPr>
                        <a:t>with</a:t>
                      </a:r>
                      <a:r>
                        <a:rPr lang="en-US" sz="1500" b="0" spc="-15" dirty="0">
                          <a:solidFill>
                            <a:schemeClr val="tx1">
                              <a:lumMod val="90000"/>
                              <a:lumOff val="10000"/>
                            </a:schemeClr>
                          </a:solidFill>
                          <a:effectLst/>
                        </a:rPr>
                        <a:t> </a:t>
                      </a:r>
                      <a:r>
                        <a:rPr lang="en-US" sz="1500" b="0" dirty="0">
                          <a:solidFill>
                            <a:schemeClr val="tx1">
                              <a:lumMod val="90000"/>
                              <a:lumOff val="10000"/>
                            </a:schemeClr>
                          </a:solidFill>
                          <a:effectLst/>
                        </a:rPr>
                        <a:t>Diabetes</a:t>
                      </a:r>
                      <a:r>
                        <a:rPr lang="en-US" sz="1500" b="0" spc="-25" dirty="0">
                          <a:solidFill>
                            <a:schemeClr val="tx1">
                              <a:lumMod val="90000"/>
                              <a:lumOff val="10000"/>
                            </a:schemeClr>
                          </a:solidFill>
                          <a:effectLst/>
                        </a:rPr>
                        <a:t> </a:t>
                      </a:r>
                      <a:r>
                        <a:rPr lang="en-US" sz="1500" b="0" dirty="0">
                          <a:solidFill>
                            <a:schemeClr val="tx1">
                              <a:lumMod val="90000"/>
                              <a:lumOff val="10000"/>
                            </a:schemeClr>
                          </a:solidFill>
                          <a:effectLst/>
                        </a:rPr>
                        <a:t>&lt;9</a:t>
                      </a:r>
                      <a:r>
                        <a:rPr lang="en-US" sz="1500" b="0" spc="-5" dirty="0">
                          <a:solidFill>
                            <a:schemeClr val="tx1">
                              <a:lumMod val="90000"/>
                              <a:lumOff val="10000"/>
                            </a:schemeClr>
                          </a:solidFill>
                          <a:effectLst/>
                        </a:rPr>
                        <a:t> </a:t>
                      </a:r>
                      <a:r>
                        <a:rPr lang="en-US" sz="1500" b="0" spc="-10" dirty="0">
                          <a:solidFill>
                            <a:schemeClr val="tx1">
                              <a:lumMod val="90000"/>
                              <a:lumOff val="10000"/>
                            </a:schemeClr>
                          </a:solidFill>
                          <a:effectLst/>
                        </a:rPr>
                        <a:t>(GSD)</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0" marR="0" algn="ctr">
                        <a:lnSpc>
                          <a:spcPts val="1560"/>
                        </a:lnSpc>
                        <a:spcBef>
                          <a:spcPts val="0"/>
                        </a:spcBef>
                      </a:pPr>
                      <a:r>
                        <a:rPr lang="en-US" sz="1500" b="0" spc="-25" dirty="0">
                          <a:solidFill>
                            <a:schemeClr val="tx1">
                              <a:lumMod val="90000"/>
                              <a:lumOff val="10000"/>
                            </a:schemeClr>
                          </a:solidFill>
                          <a:effectLst/>
                        </a:rPr>
                        <a:t>$25</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15240" marR="0" algn="ctr">
                        <a:spcBef>
                          <a:spcPts val="210"/>
                        </a:spcBef>
                      </a:pPr>
                      <a:r>
                        <a:rPr lang="en-US" sz="1500" b="0" spc="-10" dirty="0">
                          <a:solidFill>
                            <a:schemeClr val="tx1">
                              <a:lumMod val="90000"/>
                              <a:lumOff val="10000"/>
                            </a:schemeClr>
                          </a:solidFill>
                          <a:effectLst/>
                        </a:rPr>
                        <a:t>72.50%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16510" marR="0" algn="ctr">
                        <a:spcBef>
                          <a:spcPts val="210"/>
                        </a:spcBef>
                      </a:pPr>
                      <a:r>
                        <a:rPr lang="en-US" sz="1500" b="0" spc="-10" dirty="0">
                          <a:solidFill>
                            <a:schemeClr val="tx1">
                              <a:lumMod val="90000"/>
                              <a:lumOff val="10000"/>
                            </a:schemeClr>
                          </a:solidFill>
                          <a:effectLst/>
                        </a:rPr>
                        <a:t>77.40%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solidFill>
                      <a:schemeClr val="accent3">
                        <a:alpha val="10000"/>
                      </a:schemeClr>
                    </a:solidFill>
                  </a:tcPr>
                </a:tc>
                <a:extLst>
                  <a:ext uri="{0D108BD9-81ED-4DB2-BD59-A6C34878D82A}">
                    <a16:rowId xmlns:a16="http://schemas.microsoft.com/office/drawing/2014/main" val="116618191"/>
                  </a:ext>
                </a:extLst>
              </a:tr>
              <a:tr h="288902">
                <a:tc>
                  <a:txBody>
                    <a:bodyPr/>
                    <a:lstStyle/>
                    <a:p>
                      <a:pPr marL="6985" marR="0">
                        <a:spcBef>
                          <a:spcPts val="210"/>
                        </a:spcBef>
                      </a:pPr>
                      <a:r>
                        <a:rPr lang="en-US" sz="1500" b="0" dirty="0">
                          <a:solidFill>
                            <a:schemeClr val="tx1">
                              <a:lumMod val="90000"/>
                              <a:lumOff val="10000"/>
                            </a:schemeClr>
                          </a:solidFill>
                          <a:effectLst/>
                        </a:rPr>
                        <a:t>Eye</a:t>
                      </a:r>
                      <a:r>
                        <a:rPr lang="en-US" sz="1500" b="0" spc="-25" dirty="0">
                          <a:solidFill>
                            <a:schemeClr val="tx1">
                              <a:lumMod val="90000"/>
                              <a:lumOff val="10000"/>
                            </a:schemeClr>
                          </a:solidFill>
                          <a:effectLst/>
                        </a:rPr>
                        <a:t> </a:t>
                      </a:r>
                      <a:r>
                        <a:rPr lang="en-US" sz="1500" b="0" dirty="0">
                          <a:solidFill>
                            <a:schemeClr val="tx1">
                              <a:lumMod val="90000"/>
                              <a:lumOff val="10000"/>
                            </a:schemeClr>
                          </a:solidFill>
                          <a:effectLst/>
                        </a:rPr>
                        <a:t>Exam</a:t>
                      </a:r>
                      <a:r>
                        <a:rPr lang="en-US" sz="1500" b="0" spc="-15" dirty="0">
                          <a:solidFill>
                            <a:schemeClr val="tx1">
                              <a:lumMod val="90000"/>
                              <a:lumOff val="10000"/>
                            </a:schemeClr>
                          </a:solidFill>
                          <a:effectLst/>
                        </a:rPr>
                        <a:t> </a:t>
                      </a:r>
                      <a:r>
                        <a:rPr lang="en-US" sz="1500" b="0" dirty="0">
                          <a:solidFill>
                            <a:schemeClr val="tx1">
                              <a:lumMod val="90000"/>
                              <a:lumOff val="10000"/>
                            </a:schemeClr>
                          </a:solidFill>
                          <a:effectLst/>
                        </a:rPr>
                        <a:t>for</a:t>
                      </a:r>
                      <a:r>
                        <a:rPr lang="en-US" sz="1500" b="0" spc="-10" dirty="0">
                          <a:solidFill>
                            <a:schemeClr val="tx1">
                              <a:lumMod val="90000"/>
                              <a:lumOff val="10000"/>
                            </a:schemeClr>
                          </a:solidFill>
                          <a:effectLst/>
                        </a:rPr>
                        <a:t> </a:t>
                      </a:r>
                      <a:r>
                        <a:rPr lang="en-US" sz="1500" b="0" dirty="0">
                          <a:solidFill>
                            <a:schemeClr val="tx1">
                              <a:lumMod val="90000"/>
                              <a:lumOff val="10000"/>
                            </a:schemeClr>
                          </a:solidFill>
                          <a:effectLst/>
                        </a:rPr>
                        <a:t>Patients</a:t>
                      </a:r>
                      <a:r>
                        <a:rPr lang="en-US" sz="1500" b="0" spc="-20" dirty="0">
                          <a:solidFill>
                            <a:schemeClr val="tx1">
                              <a:lumMod val="90000"/>
                              <a:lumOff val="10000"/>
                            </a:schemeClr>
                          </a:solidFill>
                          <a:effectLst/>
                        </a:rPr>
                        <a:t> </a:t>
                      </a:r>
                      <a:r>
                        <a:rPr lang="en-US" sz="1500" b="0" dirty="0">
                          <a:solidFill>
                            <a:schemeClr val="tx1">
                              <a:lumMod val="90000"/>
                              <a:lumOff val="10000"/>
                            </a:schemeClr>
                          </a:solidFill>
                          <a:effectLst/>
                        </a:rPr>
                        <a:t>with</a:t>
                      </a:r>
                      <a:r>
                        <a:rPr lang="en-US" sz="1500" b="0" spc="-10" dirty="0">
                          <a:solidFill>
                            <a:schemeClr val="tx1">
                              <a:lumMod val="90000"/>
                              <a:lumOff val="10000"/>
                            </a:schemeClr>
                          </a:solidFill>
                          <a:effectLst/>
                        </a:rPr>
                        <a:t> </a:t>
                      </a:r>
                      <a:r>
                        <a:rPr lang="en-US" sz="1500" b="0" dirty="0">
                          <a:solidFill>
                            <a:schemeClr val="tx1">
                              <a:lumMod val="90000"/>
                              <a:lumOff val="10000"/>
                            </a:schemeClr>
                          </a:solidFill>
                          <a:effectLst/>
                        </a:rPr>
                        <a:t>Diabetes</a:t>
                      </a:r>
                      <a:r>
                        <a:rPr lang="en-US" sz="1500" b="0" spc="-25" dirty="0">
                          <a:solidFill>
                            <a:schemeClr val="tx1">
                              <a:lumMod val="90000"/>
                              <a:lumOff val="10000"/>
                            </a:schemeClr>
                          </a:solidFill>
                          <a:effectLst/>
                        </a:rPr>
                        <a:t> </a:t>
                      </a:r>
                      <a:r>
                        <a:rPr lang="en-US" sz="1500" b="0" spc="-10" dirty="0">
                          <a:solidFill>
                            <a:schemeClr val="tx1">
                              <a:lumMod val="90000"/>
                              <a:lumOff val="10000"/>
                            </a:schemeClr>
                          </a:solidFill>
                          <a:effectLst/>
                        </a:rPr>
                        <a:t>(EED)</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lnR w="12700" cap="flat" cmpd="sng" algn="ctr">
                      <a:solidFill>
                        <a:schemeClr val="accent3"/>
                      </a:solidFill>
                      <a:prstDash val="solid"/>
                      <a:round/>
                      <a:headEnd type="none" w="med" len="med"/>
                      <a:tailEnd type="none" w="med" len="med"/>
                    </a:lnR>
                  </a:tcPr>
                </a:tc>
                <a:tc>
                  <a:txBody>
                    <a:bodyPr/>
                    <a:lstStyle/>
                    <a:p>
                      <a:pPr marL="0" marR="0" algn="ctr">
                        <a:lnSpc>
                          <a:spcPts val="1560"/>
                        </a:lnSpc>
                        <a:spcBef>
                          <a:spcPts val="0"/>
                        </a:spcBef>
                      </a:pPr>
                      <a:r>
                        <a:rPr lang="en-US" sz="1500" b="0" spc="-25" dirty="0">
                          <a:solidFill>
                            <a:schemeClr val="tx1">
                              <a:lumMod val="90000"/>
                              <a:lumOff val="10000"/>
                            </a:schemeClr>
                          </a:solidFill>
                          <a:effectLst/>
                        </a:rPr>
                        <a:t>$25</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15240" marR="0" algn="ctr">
                        <a:spcBef>
                          <a:spcPts val="210"/>
                        </a:spcBef>
                      </a:pPr>
                      <a:r>
                        <a:rPr lang="en-US" sz="1500" b="0" spc="-10" dirty="0">
                          <a:solidFill>
                            <a:schemeClr val="tx1">
                              <a:lumMod val="90000"/>
                              <a:lumOff val="10000"/>
                            </a:schemeClr>
                          </a:solidFill>
                          <a:effectLst/>
                        </a:rPr>
                        <a:t>42.40%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16510" marR="0" algn="ctr">
                        <a:spcBef>
                          <a:spcPts val="210"/>
                        </a:spcBef>
                      </a:pPr>
                      <a:r>
                        <a:rPr lang="en-US" sz="1500" b="0" spc="-10" dirty="0">
                          <a:solidFill>
                            <a:schemeClr val="tx1">
                              <a:lumMod val="90000"/>
                              <a:lumOff val="10000"/>
                            </a:schemeClr>
                          </a:solidFill>
                          <a:effectLst/>
                        </a:rPr>
                        <a:t>52.90%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617832301"/>
                  </a:ext>
                </a:extLst>
              </a:tr>
              <a:tr h="288902">
                <a:tc>
                  <a:txBody>
                    <a:bodyPr/>
                    <a:lstStyle/>
                    <a:p>
                      <a:pPr marL="6985" marR="0">
                        <a:spcBef>
                          <a:spcPts val="210"/>
                        </a:spcBef>
                      </a:pPr>
                      <a:r>
                        <a:rPr lang="en-US" sz="1500" b="0" dirty="0">
                          <a:solidFill>
                            <a:schemeClr val="tx1">
                              <a:lumMod val="90000"/>
                              <a:lumOff val="10000"/>
                            </a:schemeClr>
                          </a:solidFill>
                          <a:effectLst/>
                        </a:rPr>
                        <a:t>Patients</a:t>
                      </a:r>
                      <a:r>
                        <a:rPr lang="en-US" sz="1500" b="0" spc="-30" dirty="0">
                          <a:solidFill>
                            <a:schemeClr val="tx1">
                              <a:lumMod val="90000"/>
                              <a:lumOff val="10000"/>
                            </a:schemeClr>
                          </a:solidFill>
                          <a:effectLst/>
                        </a:rPr>
                        <a:t> </a:t>
                      </a:r>
                      <a:r>
                        <a:rPr lang="en-US" sz="1500" b="0" dirty="0">
                          <a:solidFill>
                            <a:schemeClr val="tx1">
                              <a:lumMod val="90000"/>
                              <a:lumOff val="10000"/>
                            </a:schemeClr>
                          </a:solidFill>
                          <a:effectLst/>
                        </a:rPr>
                        <a:t>with</a:t>
                      </a:r>
                      <a:r>
                        <a:rPr lang="en-US" sz="1500" b="0" spc="-20" dirty="0">
                          <a:solidFill>
                            <a:schemeClr val="tx1">
                              <a:lumMod val="90000"/>
                              <a:lumOff val="10000"/>
                            </a:schemeClr>
                          </a:solidFill>
                          <a:effectLst/>
                        </a:rPr>
                        <a:t> </a:t>
                      </a:r>
                      <a:r>
                        <a:rPr lang="en-US" sz="1500" b="0" dirty="0">
                          <a:solidFill>
                            <a:schemeClr val="tx1">
                              <a:lumMod val="90000"/>
                              <a:lumOff val="10000"/>
                            </a:schemeClr>
                          </a:solidFill>
                          <a:effectLst/>
                        </a:rPr>
                        <a:t>Diabetes</a:t>
                      </a:r>
                      <a:r>
                        <a:rPr lang="en-US" sz="1500" b="0" spc="-35" dirty="0">
                          <a:solidFill>
                            <a:schemeClr val="tx1">
                              <a:lumMod val="90000"/>
                              <a:lumOff val="10000"/>
                            </a:schemeClr>
                          </a:solidFill>
                          <a:effectLst/>
                        </a:rPr>
                        <a:t> </a:t>
                      </a:r>
                      <a:r>
                        <a:rPr lang="en-US" sz="1500" b="0" dirty="0">
                          <a:solidFill>
                            <a:schemeClr val="tx1">
                              <a:lumMod val="90000"/>
                              <a:lumOff val="10000"/>
                            </a:schemeClr>
                          </a:solidFill>
                          <a:effectLst/>
                        </a:rPr>
                        <a:t>Kidney</a:t>
                      </a:r>
                      <a:r>
                        <a:rPr lang="en-US" sz="1500" b="0" spc="-15" dirty="0">
                          <a:solidFill>
                            <a:schemeClr val="tx1">
                              <a:lumMod val="90000"/>
                              <a:lumOff val="10000"/>
                            </a:schemeClr>
                          </a:solidFill>
                          <a:effectLst/>
                        </a:rPr>
                        <a:t> </a:t>
                      </a:r>
                      <a:r>
                        <a:rPr lang="en-US" sz="1500" b="0" dirty="0">
                          <a:solidFill>
                            <a:schemeClr val="tx1">
                              <a:lumMod val="90000"/>
                              <a:lumOff val="10000"/>
                            </a:schemeClr>
                          </a:solidFill>
                          <a:effectLst/>
                        </a:rPr>
                        <a:t>Health</a:t>
                      </a:r>
                      <a:r>
                        <a:rPr lang="en-US" sz="1500" b="0" spc="-25" dirty="0">
                          <a:solidFill>
                            <a:schemeClr val="tx1">
                              <a:lumMod val="90000"/>
                              <a:lumOff val="10000"/>
                            </a:schemeClr>
                          </a:solidFill>
                          <a:effectLst/>
                        </a:rPr>
                        <a:t> </a:t>
                      </a:r>
                      <a:r>
                        <a:rPr lang="en-US" sz="1500" b="0" dirty="0">
                          <a:solidFill>
                            <a:schemeClr val="tx1">
                              <a:lumMod val="90000"/>
                              <a:lumOff val="10000"/>
                            </a:schemeClr>
                          </a:solidFill>
                          <a:effectLst/>
                        </a:rPr>
                        <a:t>Evaluation</a:t>
                      </a:r>
                      <a:r>
                        <a:rPr lang="en-US" sz="1500" b="0" spc="-35" dirty="0">
                          <a:solidFill>
                            <a:schemeClr val="tx1">
                              <a:lumMod val="90000"/>
                              <a:lumOff val="10000"/>
                            </a:schemeClr>
                          </a:solidFill>
                          <a:effectLst/>
                        </a:rPr>
                        <a:t> </a:t>
                      </a:r>
                      <a:r>
                        <a:rPr lang="en-US" sz="1500" b="0" spc="-10" dirty="0">
                          <a:solidFill>
                            <a:schemeClr val="tx1">
                              <a:lumMod val="90000"/>
                              <a:lumOff val="10000"/>
                            </a:schemeClr>
                          </a:solidFill>
                          <a:effectLst/>
                        </a:rPr>
                        <a:t>(KED)</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0" marR="0" algn="ctr">
                        <a:lnSpc>
                          <a:spcPts val="1560"/>
                        </a:lnSpc>
                        <a:spcBef>
                          <a:spcPts val="0"/>
                        </a:spcBef>
                      </a:pPr>
                      <a:r>
                        <a:rPr lang="en-US" sz="1500" b="0" spc="-25" dirty="0">
                          <a:solidFill>
                            <a:schemeClr val="tx1">
                              <a:lumMod val="90000"/>
                              <a:lumOff val="10000"/>
                            </a:schemeClr>
                          </a:solidFill>
                          <a:effectLst/>
                        </a:rPr>
                        <a:t>$25</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15240" marR="0" algn="ctr">
                        <a:spcBef>
                          <a:spcPts val="210"/>
                        </a:spcBef>
                      </a:pPr>
                      <a:r>
                        <a:rPr lang="en-US" sz="1500" b="0" spc="-10" dirty="0">
                          <a:solidFill>
                            <a:schemeClr val="tx1">
                              <a:lumMod val="90000"/>
                              <a:lumOff val="10000"/>
                            </a:schemeClr>
                          </a:solidFill>
                          <a:effectLst/>
                        </a:rPr>
                        <a:t>46.70%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16510" marR="0" algn="ctr">
                        <a:spcBef>
                          <a:spcPts val="210"/>
                        </a:spcBef>
                      </a:pPr>
                      <a:r>
                        <a:rPr lang="en-US" sz="1500" b="0" spc="-10" dirty="0">
                          <a:solidFill>
                            <a:schemeClr val="tx1">
                              <a:lumMod val="90000"/>
                              <a:lumOff val="10000"/>
                            </a:schemeClr>
                          </a:solidFill>
                          <a:effectLst/>
                        </a:rPr>
                        <a:t>55.40%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solidFill>
                      <a:schemeClr val="accent3">
                        <a:alpha val="10000"/>
                      </a:schemeClr>
                    </a:solidFill>
                  </a:tcPr>
                </a:tc>
                <a:extLst>
                  <a:ext uri="{0D108BD9-81ED-4DB2-BD59-A6C34878D82A}">
                    <a16:rowId xmlns:a16="http://schemas.microsoft.com/office/drawing/2014/main" val="1254426852"/>
                  </a:ext>
                </a:extLst>
              </a:tr>
              <a:tr h="288902">
                <a:tc>
                  <a:txBody>
                    <a:bodyPr/>
                    <a:lstStyle/>
                    <a:p>
                      <a:pPr marL="6985" marR="0">
                        <a:spcBef>
                          <a:spcPts val="210"/>
                        </a:spcBef>
                      </a:pPr>
                      <a:r>
                        <a:rPr lang="en-US" sz="1500" b="0" dirty="0">
                          <a:solidFill>
                            <a:schemeClr val="tx1">
                              <a:lumMod val="90000"/>
                              <a:lumOff val="10000"/>
                            </a:schemeClr>
                          </a:solidFill>
                          <a:effectLst/>
                        </a:rPr>
                        <a:t>Breast</a:t>
                      </a:r>
                      <a:r>
                        <a:rPr lang="en-US" sz="1500" b="0" spc="-40" dirty="0">
                          <a:solidFill>
                            <a:schemeClr val="tx1">
                              <a:lumMod val="90000"/>
                              <a:lumOff val="10000"/>
                            </a:schemeClr>
                          </a:solidFill>
                          <a:effectLst/>
                        </a:rPr>
                        <a:t> </a:t>
                      </a:r>
                      <a:r>
                        <a:rPr lang="en-US" sz="1500" b="0" dirty="0">
                          <a:solidFill>
                            <a:schemeClr val="tx1">
                              <a:lumMod val="90000"/>
                              <a:lumOff val="10000"/>
                            </a:schemeClr>
                          </a:solidFill>
                          <a:effectLst/>
                        </a:rPr>
                        <a:t>Cancer</a:t>
                      </a:r>
                      <a:r>
                        <a:rPr lang="en-US" sz="1500" b="0" spc="-40" dirty="0">
                          <a:solidFill>
                            <a:schemeClr val="tx1">
                              <a:lumMod val="90000"/>
                              <a:lumOff val="10000"/>
                            </a:schemeClr>
                          </a:solidFill>
                          <a:effectLst/>
                        </a:rPr>
                        <a:t> </a:t>
                      </a:r>
                      <a:r>
                        <a:rPr lang="en-US" sz="1500" b="0" dirty="0">
                          <a:solidFill>
                            <a:schemeClr val="tx1">
                              <a:lumMod val="90000"/>
                              <a:lumOff val="10000"/>
                            </a:schemeClr>
                          </a:solidFill>
                          <a:effectLst/>
                        </a:rPr>
                        <a:t>Screening</a:t>
                      </a:r>
                      <a:r>
                        <a:rPr lang="en-US" sz="1500" b="0" spc="-35" dirty="0">
                          <a:solidFill>
                            <a:schemeClr val="tx1">
                              <a:lumMod val="90000"/>
                              <a:lumOff val="10000"/>
                            </a:schemeClr>
                          </a:solidFill>
                          <a:effectLst/>
                        </a:rPr>
                        <a:t> </a:t>
                      </a:r>
                      <a:r>
                        <a:rPr lang="en-US" sz="1500" b="0" spc="-10" dirty="0">
                          <a:solidFill>
                            <a:schemeClr val="tx1">
                              <a:lumMod val="90000"/>
                              <a:lumOff val="10000"/>
                            </a:schemeClr>
                          </a:solidFill>
                          <a:effectLst/>
                        </a:rPr>
                        <a:t>(BCS)</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lnR w="12700" cap="flat" cmpd="sng" algn="ctr">
                      <a:solidFill>
                        <a:schemeClr val="accent3"/>
                      </a:solidFill>
                      <a:prstDash val="solid"/>
                      <a:round/>
                      <a:headEnd type="none" w="med" len="med"/>
                      <a:tailEnd type="none" w="med" len="med"/>
                    </a:lnR>
                  </a:tcPr>
                </a:tc>
                <a:tc>
                  <a:txBody>
                    <a:bodyPr/>
                    <a:lstStyle/>
                    <a:p>
                      <a:pPr marL="0" marR="0" algn="ctr">
                        <a:lnSpc>
                          <a:spcPts val="1560"/>
                        </a:lnSpc>
                        <a:spcBef>
                          <a:spcPts val="0"/>
                        </a:spcBef>
                      </a:pPr>
                      <a:r>
                        <a:rPr lang="en-US" sz="1500" b="0" spc="-25" dirty="0">
                          <a:solidFill>
                            <a:schemeClr val="tx1">
                              <a:lumMod val="90000"/>
                              <a:lumOff val="10000"/>
                            </a:schemeClr>
                          </a:solidFill>
                          <a:effectLst/>
                        </a:rPr>
                        <a:t>$25</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15240" marR="0" algn="ctr">
                        <a:spcBef>
                          <a:spcPts val="210"/>
                        </a:spcBef>
                      </a:pPr>
                      <a:r>
                        <a:rPr lang="en-US" sz="1500" b="0" spc="-10" dirty="0">
                          <a:solidFill>
                            <a:schemeClr val="tx1">
                              <a:lumMod val="90000"/>
                              <a:lumOff val="10000"/>
                            </a:schemeClr>
                          </a:solidFill>
                          <a:effectLst/>
                        </a:rPr>
                        <a:t>71.50%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16510" marR="0" algn="ctr">
                        <a:spcBef>
                          <a:spcPts val="210"/>
                        </a:spcBef>
                      </a:pPr>
                      <a:r>
                        <a:rPr lang="en-US" sz="1500" b="0" spc="-10" dirty="0">
                          <a:solidFill>
                            <a:schemeClr val="tx1">
                              <a:lumMod val="90000"/>
                              <a:lumOff val="10000"/>
                            </a:schemeClr>
                          </a:solidFill>
                          <a:effectLst/>
                        </a:rPr>
                        <a:t>75.70%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021581660"/>
                  </a:ext>
                </a:extLst>
              </a:tr>
              <a:tr h="288902">
                <a:tc>
                  <a:txBody>
                    <a:bodyPr/>
                    <a:lstStyle/>
                    <a:p>
                      <a:pPr marL="6985" marR="0">
                        <a:spcBef>
                          <a:spcPts val="210"/>
                        </a:spcBef>
                      </a:pPr>
                      <a:r>
                        <a:rPr lang="en-US" sz="1500" b="0" dirty="0">
                          <a:solidFill>
                            <a:schemeClr val="tx1">
                              <a:lumMod val="90000"/>
                              <a:lumOff val="10000"/>
                            </a:schemeClr>
                          </a:solidFill>
                          <a:effectLst/>
                        </a:rPr>
                        <a:t>Chlamydia</a:t>
                      </a:r>
                      <a:r>
                        <a:rPr lang="en-US" sz="1500" b="0" spc="-30" dirty="0">
                          <a:solidFill>
                            <a:schemeClr val="tx1">
                              <a:lumMod val="90000"/>
                              <a:lumOff val="10000"/>
                            </a:schemeClr>
                          </a:solidFill>
                          <a:effectLst/>
                        </a:rPr>
                        <a:t> </a:t>
                      </a:r>
                      <a:r>
                        <a:rPr lang="en-US" sz="1500" b="0" dirty="0">
                          <a:solidFill>
                            <a:schemeClr val="tx1">
                              <a:lumMod val="90000"/>
                              <a:lumOff val="10000"/>
                            </a:schemeClr>
                          </a:solidFill>
                          <a:effectLst/>
                        </a:rPr>
                        <a:t>Screening</a:t>
                      </a:r>
                      <a:r>
                        <a:rPr lang="en-US" sz="1500" b="0" spc="-25" dirty="0">
                          <a:solidFill>
                            <a:schemeClr val="tx1">
                              <a:lumMod val="90000"/>
                              <a:lumOff val="10000"/>
                            </a:schemeClr>
                          </a:solidFill>
                          <a:effectLst/>
                        </a:rPr>
                        <a:t> </a:t>
                      </a:r>
                      <a:r>
                        <a:rPr lang="en-US" sz="1500" b="0" dirty="0">
                          <a:solidFill>
                            <a:schemeClr val="tx1">
                              <a:lumMod val="90000"/>
                              <a:lumOff val="10000"/>
                            </a:schemeClr>
                          </a:solidFill>
                          <a:effectLst/>
                        </a:rPr>
                        <a:t>in</a:t>
                      </a:r>
                      <a:r>
                        <a:rPr lang="en-US" sz="1500" b="0" spc="-30" dirty="0">
                          <a:solidFill>
                            <a:schemeClr val="tx1">
                              <a:lumMod val="90000"/>
                              <a:lumOff val="10000"/>
                            </a:schemeClr>
                          </a:solidFill>
                          <a:effectLst/>
                        </a:rPr>
                        <a:t> </a:t>
                      </a:r>
                      <a:r>
                        <a:rPr lang="en-US" sz="1500" b="0" dirty="0">
                          <a:solidFill>
                            <a:schemeClr val="tx1">
                              <a:lumMod val="90000"/>
                              <a:lumOff val="10000"/>
                            </a:schemeClr>
                          </a:solidFill>
                          <a:effectLst/>
                        </a:rPr>
                        <a:t>Women</a:t>
                      </a:r>
                      <a:r>
                        <a:rPr lang="en-US" sz="1500" b="0" spc="-15" dirty="0">
                          <a:solidFill>
                            <a:schemeClr val="tx1">
                              <a:lumMod val="90000"/>
                              <a:lumOff val="10000"/>
                            </a:schemeClr>
                          </a:solidFill>
                          <a:effectLst/>
                        </a:rPr>
                        <a:t> </a:t>
                      </a:r>
                      <a:r>
                        <a:rPr lang="en-US" sz="1500" b="0" spc="-10" dirty="0">
                          <a:solidFill>
                            <a:schemeClr val="tx1">
                              <a:lumMod val="90000"/>
                              <a:lumOff val="10000"/>
                            </a:schemeClr>
                          </a:solidFill>
                          <a:effectLst/>
                        </a:rPr>
                        <a:t>(CHL)</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0" marR="0" algn="ctr">
                        <a:lnSpc>
                          <a:spcPts val="1560"/>
                        </a:lnSpc>
                        <a:spcBef>
                          <a:spcPts val="0"/>
                        </a:spcBef>
                      </a:pPr>
                      <a:r>
                        <a:rPr lang="en-US" sz="1500" b="0" spc="-25" dirty="0">
                          <a:solidFill>
                            <a:schemeClr val="tx1">
                              <a:lumMod val="90000"/>
                              <a:lumOff val="10000"/>
                            </a:schemeClr>
                          </a:solidFill>
                          <a:effectLst/>
                        </a:rPr>
                        <a:t>$25</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15240" marR="0" algn="ctr">
                        <a:spcBef>
                          <a:spcPts val="210"/>
                        </a:spcBef>
                      </a:pPr>
                      <a:r>
                        <a:rPr lang="en-US" sz="1500" b="0" spc="-10" dirty="0">
                          <a:solidFill>
                            <a:schemeClr val="tx1">
                              <a:lumMod val="90000"/>
                              <a:lumOff val="10000"/>
                            </a:schemeClr>
                          </a:solidFill>
                          <a:effectLst/>
                        </a:rPr>
                        <a:t>43.80%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alpha val="10000"/>
                      </a:schemeClr>
                    </a:solidFill>
                  </a:tcPr>
                </a:tc>
                <a:tc>
                  <a:txBody>
                    <a:bodyPr/>
                    <a:lstStyle/>
                    <a:p>
                      <a:pPr marL="16510" marR="0" algn="ctr">
                        <a:spcBef>
                          <a:spcPts val="210"/>
                        </a:spcBef>
                      </a:pPr>
                      <a:r>
                        <a:rPr lang="en-US" sz="1500" b="0" spc="-10" dirty="0">
                          <a:solidFill>
                            <a:schemeClr val="tx1">
                              <a:lumMod val="90000"/>
                              <a:lumOff val="10000"/>
                            </a:schemeClr>
                          </a:solidFill>
                          <a:effectLst/>
                        </a:rPr>
                        <a:t>51.50%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solidFill>
                      <a:schemeClr val="accent3">
                        <a:alpha val="10000"/>
                      </a:schemeClr>
                    </a:solidFill>
                  </a:tcPr>
                </a:tc>
                <a:extLst>
                  <a:ext uri="{0D108BD9-81ED-4DB2-BD59-A6C34878D82A}">
                    <a16:rowId xmlns:a16="http://schemas.microsoft.com/office/drawing/2014/main" val="220549672"/>
                  </a:ext>
                </a:extLst>
              </a:tr>
              <a:tr h="288902">
                <a:tc>
                  <a:txBody>
                    <a:bodyPr/>
                    <a:lstStyle/>
                    <a:p>
                      <a:pPr marL="6985" marR="0">
                        <a:spcBef>
                          <a:spcPts val="210"/>
                        </a:spcBef>
                      </a:pPr>
                      <a:r>
                        <a:rPr lang="en-US" sz="1500" b="0" dirty="0">
                          <a:solidFill>
                            <a:schemeClr val="tx1">
                              <a:lumMod val="90000"/>
                              <a:lumOff val="10000"/>
                            </a:schemeClr>
                          </a:solidFill>
                          <a:effectLst/>
                        </a:rPr>
                        <a:t>Plan</a:t>
                      </a:r>
                      <a:r>
                        <a:rPr lang="en-US" sz="1500" b="0" spc="-35" dirty="0">
                          <a:solidFill>
                            <a:schemeClr val="tx1">
                              <a:lumMod val="90000"/>
                              <a:lumOff val="10000"/>
                            </a:schemeClr>
                          </a:solidFill>
                          <a:effectLst/>
                        </a:rPr>
                        <a:t> </a:t>
                      </a:r>
                      <a:r>
                        <a:rPr lang="en-US" sz="1500" b="0" dirty="0">
                          <a:solidFill>
                            <a:schemeClr val="tx1">
                              <a:lumMod val="90000"/>
                              <a:lumOff val="10000"/>
                            </a:schemeClr>
                          </a:solidFill>
                          <a:effectLst/>
                        </a:rPr>
                        <a:t>All-Cause</a:t>
                      </a:r>
                      <a:r>
                        <a:rPr lang="en-US" sz="1500" b="0" spc="-35" dirty="0">
                          <a:solidFill>
                            <a:schemeClr val="tx1">
                              <a:lumMod val="90000"/>
                              <a:lumOff val="10000"/>
                            </a:schemeClr>
                          </a:solidFill>
                          <a:effectLst/>
                        </a:rPr>
                        <a:t> </a:t>
                      </a:r>
                      <a:r>
                        <a:rPr lang="en-US" sz="1500" b="0" dirty="0">
                          <a:solidFill>
                            <a:schemeClr val="tx1">
                              <a:lumMod val="90000"/>
                              <a:lumOff val="10000"/>
                            </a:schemeClr>
                          </a:solidFill>
                          <a:effectLst/>
                        </a:rPr>
                        <a:t>Readmissions</a:t>
                      </a:r>
                      <a:r>
                        <a:rPr lang="en-US" sz="1500" b="0" spc="-35" dirty="0">
                          <a:solidFill>
                            <a:schemeClr val="tx1">
                              <a:lumMod val="90000"/>
                              <a:lumOff val="10000"/>
                            </a:schemeClr>
                          </a:solidFill>
                          <a:effectLst/>
                        </a:rPr>
                        <a:t> </a:t>
                      </a:r>
                      <a:r>
                        <a:rPr lang="en-US" sz="1500" b="0" spc="-10" dirty="0">
                          <a:solidFill>
                            <a:schemeClr val="tx1">
                              <a:lumMod val="90000"/>
                              <a:lumOff val="10000"/>
                            </a:schemeClr>
                          </a:solidFill>
                          <a:effectLst/>
                        </a:rPr>
                        <a:t>(PCR)</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lnR w="12700" cap="flat" cmpd="sng" algn="ctr">
                      <a:solidFill>
                        <a:schemeClr val="accent3"/>
                      </a:solidFill>
                      <a:prstDash val="solid"/>
                      <a:round/>
                      <a:headEnd type="none" w="med" len="med"/>
                      <a:tailEnd type="none" w="med" len="med"/>
                    </a:lnR>
                  </a:tcPr>
                </a:tc>
                <a:tc>
                  <a:txBody>
                    <a:bodyPr/>
                    <a:lstStyle/>
                    <a:p>
                      <a:pPr marL="0" marR="0" algn="ctr">
                        <a:lnSpc>
                          <a:spcPts val="1560"/>
                        </a:lnSpc>
                        <a:spcBef>
                          <a:spcPts val="0"/>
                        </a:spcBef>
                      </a:pPr>
                      <a:r>
                        <a:rPr lang="en-US" sz="1500" b="0" spc="-25" dirty="0">
                          <a:solidFill>
                            <a:schemeClr val="tx1">
                              <a:lumMod val="90000"/>
                              <a:lumOff val="10000"/>
                            </a:schemeClr>
                          </a:solidFill>
                          <a:effectLst/>
                        </a:rPr>
                        <a:t>$25</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15240" marR="0" algn="ctr">
                        <a:spcBef>
                          <a:spcPts val="210"/>
                        </a:spcBef>
                      </a:pPr>
                      <a:r>
                        <a:rPr lang="en-US" sz="1500" b="0" spc="-10" dirty="0">
                          <a:solidFill>
                            <a:schemeClr val="tx1">
                              <a:lumMod val="90000"/>
                              <a:lumOff val="10000"/>
                            </a:schemeClr>
                          </a:solidFill>
                          <a:effectLst/>
                        </a:rPr>
                        <a:t>64.00%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16510" marR="0" algn="ctr">
                        <a:spcBef>
                          <a:spcPts val="210"/>
                        </a:spcBef>
                      </a:pPr>
                      <a:r>
                        <a:rPr lang="en-US" sz="1500" b="0" spc="-10" dirty="0">
                          <a:solidFill>
                            <a:schemeClr val="tx1">
                              <a:lumMod val="90000"/>
                              <a:lumOff val="10000"/>
                            </a:schemeClr>
                          </a:solidFill>
                          <a:effectLst/>
                        </a:rPr>
                        <a:t>55.50%</a:t>
                      </a:r>
                      <a:endParaRPr lang="en-US" sz="1500" b="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091402496"/>
                  </a:ext>
                </a:extLst>
              </a:tr>
            </a:tbl>
          </a:graphicData>
        </a:graphic>
      </p:graphicFrame>
      <p:sp>
        <p:nvSpPr>
          <p:cNvPr id="2" name="Date Placeholder 1">
            <a:extLst>
              <a:ext uri="{FF2B5EF4-FFF2-40B4-BE49-F238E27FC236}">
                <a16:creationId xmlns:a16="http://schemas.microsoft.com/office/drawing/2014/main" id="{DAF0E038-244D-E773-5AAF-B3C4EAF61C9C}"/>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11CC2-F452-4449-871E-1796ABC262A4}"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61D8D0F-1FEC-68A1-7A65-5902DE251C7F}"/>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27C1541-F629-AADD-CA81-893F123C26B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535A-79B9-404F-963B-CAE2585448B1}" type="slidenum">
              <a:rPr kumimoji="0" lang="en-US" sz="1200" b="1"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709668"/>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E0491-E00F-F2B6-01E6-FCDFB771F2B9}"/>
              </a:ext>
            </a:extLst>
          </p:cNvPr>
          <p:cNvSpPr>
            <a:spLocks noGrp="1"/>
          </p:cNvSpPr>
          <p:nvPr>
            <p:ph type="title"/>
          </p:nvPr>
        </p:nvSpPr>
        <p:spPr>
          <a:xfrm>
            <a:off x="640080" y="511969"/>
            <a:ext cx="10515600" cy="685323"/>
          </a:xfrm>
        </p:spPr>
        <p:txBody>
          <a:bodyPr/>
          <a:lstStyle/>
          <a:p>
            <a:r>
              <a:rPr lang="en-US" dirty="0"/>
              <a:t>CPT II Coding</a:t>
            </a:r>
          </a:p>
        </p:txBody>
      </p:sp>
      <p:sp>
        <p:nvSpPr>
          <p:cNvPr id="11" name="Content Placeholder 10">
            <a:extLst>
              <a:ext uri="{FF2B5EF4-FFF2-40B4-BE49-F238E27FC236}">
                <a16:creationId xmlns:a16="http://schemas.microsoft.com/office/drawing/2014/main" id="{FDE4A2F8-282E-0761-7F67-C4E01D67E7E6}"/>
              </a:ext>
            </a:extLst>
          </p:cNvPr>
          <p:cNvSpPr>
            <a:spLocks noGrp="1"/>
          </p:cNvSpPr>
          <p:nvPr>
            <p:ph idx="13"/>
          </p:nvPr>
        </p:nvSpPr>
        <p:spPr>
          <a:xfrm>
            <a:off x="701171" y="1612422"/>
            <a:ext cx="8657982" cy="2346120"/>
          </a:xfrm>
        </p:spPr>
        <p:txBody>
          <a:bodyPr/>
          <a:lstStyle/>
          <a:p>
            <a:pPr lvl="1"/>
            <a:r>
              <a:rPr lang="en-US" dirty="0"/>
              <a:t>It’s important to use accurate CPT II and HCPCS codes to close care gaps and improve data collection for performance measurement. When you verify that you performed quality procedures and closed care gaps, you’re confirming that you’re providing the best care to our members. </a:t>
            </a:r>
          </a:p>
          <a:p>
            <a:pPr lvl="1"/>
            <a:r>
              <a:rPr lang="en-US" dirty="0"/>
              <a:t>Effective January 1, 2022, </a:t>
            </a:r>
            <a:r>
              <a:rPr lang="en-US" dirty="0" err="1"/>
              <a:t>Wellcare</a:t>
            </a:r>
            <a:r>
              <a:rPr lang="en-US" dirty="0"/>
              <a:t> adds CPT II and HCPCS codes to the fee schedule at a rate of $0.01. This allows codes to be billed without denial for being “non-payable,” resulting in fewer dropped codes and better reporting. </a:t>
            </a:r>
          </a:p>
        </p:txBody>
      </p:sp>
      <p:sp>
        <p:nvSpPr>
          <p:cNvPr id="3" name="Slide Number Placeholder 2">
            <a:extLst>
              <a:ext uri="{FF2B5EF4-FFF2-40B4-BE49-F238E27FC236}">
                <a16:creationId xmlns:a16="http://schemas.microsoft.com/office/drawing/2014/main" id="{6A937417-371A-EACB-F9C0-6A8DA1B3D90F}"/>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smtClean="0"/>
              <a:pPr/>
              <a:t>43</a:t>
            </a:fld>
            <a:endParaRPr lang="en-US" dirty="0"/>
          </a:p>
        </p:txBody>
      </p:sp>
      <p:sp>
        <p:nvSpPr>
          <p:cNvPr id="2" name="Date Placeholder 1">
            <a:extLst>
              <a:ext uri="{FF2B5EF4-FFF2-40B4-BE49-F238E27FC236}">
                <a16:creationId xmlns:a16="http://schemas.microsoft.com/office/drawing/2014/main" id="{3F6B329B-BF05-5846-2577-5B550036C6A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F5501C-2813-4AAD-AB1A-B0B8CE26662D}"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31247E0-767F-96FD-2D18-4CFEA246C23D}"/>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528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511969"/>
            <a:ext cx="6675120" cy="685323"/>
          </a:xfrm>
        </p:spPr>
        <p:txBody>
          <a:bodyPr/>
          <a:lstStyle/>
          <a:p>
            <a:r>
              <a:rPr lang="en-US" dirty="0"/>
              <a:t>Medicare Annual Wellness Visit (AWV)</a:t>
            </a:r>
          </a:p>
        </p:txBody>
      </p:sp>
      <p:sp>
        <p:nvSpPr>
          <p:cNvPr id="3" name="Content Placeholder 15">
            <a:extLst>
              <a:ext uri="{FF2B5EF4-FFF2-40B4-BE49-F238E27FC236}">
                <a16:creationId xmlns:a16="http://schemas.microsoft.com/office/drawing/2014/main" id="{6D37A1CF-9B5D-0255-F93C-5DE053DD1D46}"/>
              </a:ext>
            </a:extLst>
          </p:cNvPr>
          <p:cNvSpPr txBox="1">
            <a:spLocks/>
          </p:cNvSpPr>
          <p:nvPr/>
        </p:nvSpPr>
        <p:spPr>
          <a:xfrm>
            <a:off x="653764" y="1494000"/>
            <a:ext cx="10884472" cy="408942"/>
          </a:xfrm>
          <a:prstGeom prst="rect">
            <a:avLst/>
          </a:prstGeom>
        </p:spPr>
        <p:txBody>
          <a:bodyPr vert="horz" lIns="0" tIns="45720" rIns="91440" bIns="45720" rtlCol="0">
            <a:noAutofit/>
          </a:bodyPr>
          <a:lstStyle>
            <a:lvl1pPr marL="0" indent="0" algn="l" defTabSz="914400" rtl="0" eaLnBrk="1" latinLnBrk="0" hangingPunct="1">
              <a:lnSpc>
                <a:spcPts val="2100"/>
              </a:lnSpc>
              <a:spcBef>
                <a:spcPts val="0"/>
              </a:spcBef>
              <a:spcAft>
                <a:spcPts val="1200"/>
              </a:spcAft>
              <a:buFont typeface="Arial" panose="020B0604020202020204" pitchFamily="34" charset="0"/>
              <a:buNone/>
              <a:defRPr sz="1900" b="1" kern="1200">
                <a:solidFill>
                  <a:schemeClr val="tx1">
                    <a:lumMod val="90000"/>
                    <a:lumOff val="10000"/>
                  </a:schemeClr>
                </a:solidFill>
                <a:latin typeface="+mn-lt"/>
                <a:ea typeface="+mn-ea"/>
                <a:cs typeface="+mn-cs"/>
              </a:defRPr>
            </a:lvl1pPr>
            <a:lvl2pPr marL="0" indent="0" algn="l" defTabSz="914400" rtl="0" eaLnBrk="1" latinLnBrk="0" hangingPunct="1">
              <a:lnSpc>
                <a:spcPts val="2100"/>
              </a:lnSpc>
              <a:spcBef>
                <a:spcPts val="0"/>
              </a:spcBef>
              <a:spcAft>
                <a:spcPts val="1200"/>
              </a:spcAft>
              <a:buFont typeface="Arial" panose="020B0604020202020204" pitchFamily="34" charset="0"/>
              <a:buNone/>
              <a:defRPr sz="1900" kern="1200">
                <a:solidFill>
                  <a:schemeClr val="tx1">
                    <a:lumMod val="90000"/>
                    <a:lumOff val="10000"/>
                  </a:schemeClr>
                </a:solidFill>
                <a:latin typeface="+mn-lt"/>
                <a:ea typeface="+mn-ea"/>
                <a:cs typeface="+mn-cs"/>
              </a:defRPr>
            </a:lvl2pPr>
            <a:lvl3pPr marL="233363" indent="-233363" algn="l" defTabSz="914400" rtl="0" eaLnBrk="1" latinLnBrk="0" hangingPunct="1">
              <a:lnSpc>
                <a:spcPts val="2100"/>
              </a:lnSpc>
              <a:spcBef>
                <a:spcPts val="0"/>
              </a:spcBef>
              <a:spcAft>
                <a:spcPts val="1200"/>
              </a:spcAft>
              <a:buClr>
                <a:schemeClr val="accent1"/>
              </a:buClr>
              <a:buFont typeface="Wingdings 3" panose="05040102010807070707" pitchFamily="18" charset="2"/>
              <a:buChar char=""/>
              <a:defRPr sz="1900" kern="1200">
                <a:solidFill>
                  <a:schemeClr val="tx1">
                    <a:lumMod val="90000"/>
                    <a:lumOff val="10000"/>
                  </a:schemeClr>
                </a:solidFill>
                <a:latin typeface="+mn-lt"/>
                <a:ea typeface="+mn-ea"/>
                <a:cs typeface="+mn-cs"/>
              </a:defRPr>
            </a:lvl3pPr>
            <a:lvl4pPr marL="457200" indent="-169863" algn="l" defTabSz="914400" rtl="0" eaLnBrk="1" latinLnBrk="0" hangingPunct="1">
              <a:lnSpc>
                <a:spcPts val="2100"/>
              </a:lnSpc>
              <a:spcBef>
                <a:spcPts val="0"/>
              </a:spcBef>
              <a:spcAft>
                <a:spcPts val="1200"/>
              </a:spcAft>
              <a:buFont typeface="Arial" panose="020B0604020202020204" pitchFamily="34" charset="0"/>
              <a:buChar char="•"/>
              <a:defRPr sz="1900" kern="1200">
                <a:solidFill>
                  <a:schemeClr val="tx1">
                    <a:lumMod val="90000"/>
                    <a:lumOff val="10000"/>
                  </a:schemeClr>
                </a:solidFill>
                <a:latin typeface="+mn-lt"/>
                <a:ea typeface="+mn-ea"/>
                <a:cs typeface="+mn-cs"/>
              </a:defRPr>
            </a:lvl4pPr>
            <a:lvl5pPr marL="690563" indent="-228600" algn="l" defTabSz="914400" rtl="0" eaLnBrk="1" latinLnBrk="0" hangingPunct="1">
              <a:lnSpc>
                <a:spcPts val="2100"/>
              </a:lnSpc>
              <a:spcBef>
                <a:spcPts val="0"/>
              </a:spcBef>
              <a:spcAft>
                <a:spcPts val="1200"/>
              </a:spcAft>
              <a:buFont typeface="Calibri" panose="020F0502020204030204" pitchFamily="34" charset="0"/>
              <a:buChar char="‒"/>
              <a:defRPr sz="19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Schedule a visit with your member today!</a:t>
            </a:r>
          </a:p>
        </p:txBody>
      </p:sp>
      <p:graphicFrame>
        <p:nvGraphicFramePr>
          <p:cNvPr id="9" name="Table 8">
            <a:extLst>
              <a:ext uri="{FF2B5EF4-FFF2-40B4-BE49-F238E27FC236}">
                <a16:creationId xmlns:a16="http://schemas.microsoft.com/office/drawing/2014/main" id="{F4BBE655-DA5D-1A99-0114-DF0BCA343D1D}"/>
              </a:ext>
            </a:extLst>
          </p:cNvPr>
          <p:cNvGraphicFramePr>
            <a:graphicFrameLocks noGrp="1"/>
          </p:cNvGraphicFramePr>
          <p:nvPr>
            <p:extLst>
              <p:ext uri="{D42A27DB-BD31-4B8C-83A1-F6EECF244321}">
                <p14:modId xmlns:p14="http://schemas.microsoft.com/office/powerpoint/2010/main" val="2945900308"/>
              </p:ext>
            </p:extLst>
          </p:nvPr>
        </p:nvGraphicFramePr>
        <p:xfrm>
          <a:off x="653764" y="1998023"/>
          <a:ext cx="10664320" cy="2979014"/>
        </p:xfrm>
        <a:graphic>
          <a:graphicData uri="http://schemas.openxmlformats.org/drawingml/2006/table">
            <a:tbl>
              <a:tblPr firstRow="1" bandRow="1">
                <a:tableStyleId>{5FD0F851-EC5A-4D38-B0AD-8093EC10F338}</a:tableStyleId>
              </a:tblPr>
              <a:tblGrid>
                <a:gridCol w="1820733">
                  <a:extLst>
                    <a:ext uri="{9D8B030D-6E8A-4147-A177-3AD203B41FA5}">
                      <a16:colId xmlns:a16="http://schemas.microsoft.com/office/drawing/2014/main" val="523994022"/>
                    </a:ext>
                  </a:extLst>
                </a:gridCol>
                <a:gridCol w="3553151">
                  <a:extLst>
                    <a:ext uri="{9D8B030D-6E8A-4147-A177-3AD203B41FA5}">
                      <a16:colId xmlns:a16="http://schemas.microsoft.com/office/drawing/2014/main" val="1666712032"/>
                    </a:ext>
                  </a:extLst>
                </a:gridCol>
                <a:gridCol w="1909214">
                  <a:extLst>
                    <a:ext uri="{9D8B030D-6E8A-4147-A177-3AD203B41FA5}">
                      <a16:colId xmlns:a16="http://schemas.microsoft.com/office/drawing/2014/main" val="23759810"/>
                    </a:ext>
                  </a:extLst>
                </a:gridCol>
                <a:gridCol w="3381222">
                  <a:extLst>
                    <a:ext uri="{9D8B030D-6E8A-4147-A177-3AD203B41FA5}">
                      <a16:colId xmlns:a16="http://schemas.microsoft.com/office/drawing/2014/main" val="4259146565"/>
                    </a:ext>
                  </a:extLst>
                </a:gridCol>
              </a:tblGrid>
              <a:tr h="366604">
                <a:tc gridSpan="3">
                  <a:txBody>
                    <a:bodyPr/>
                    <a:lstStyle/>
                    <a:p>
                      <a:pPr algn="ctr"/>
                      <a:r>
                        <a:rPr lang="en-US" sz="1700" dirty="0" err="1">
                          <a:solidFill>
                            <a:schemeClr val="accent5"/>
                          </a:solidFill>
                        </a:rPr>
                        <a:t>Wellcare</a:t>
                      </a:r>
                      <a:r>
                        <a:rPr lang="en-US" sz="1700" dirty="0">
                          <a:solidFill>
                            <a:schemeClr val="accent5"/>
                          </a:solidFill>
                        </a:rPr>
                        <a:t> members are covered for:  </a:t>
                      </a:r>
                    </a:p>
                  </a:txBody>
                  <a:tcPr marL="182880" anchor="ctr">
                    <a:lnL w="12700" cap="flat" cmpd="sng" algn="ctr">
                      <a:solidFill>
                        <a:schemeClr val="bg1"/>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chemeClr val="accent5">
                        <a:alpha val="10000"/>
                      </a:schemeClr>
                    </a:solidFill>
                  </a:tcPr>
                </a:tc>
                <a:tc hMerge="1">
                  <a:txBody>
                    <a:bodyPr/>
                    <a:lstStyle/>
                    <a:p>
                      <a:endParaRPr lang="en-US" dirty="0"/>
                    </a:p>
                  </a:txBody>
                  <a:tcPr/>
                </a:tc>
                <a:tc hMerge="1">
                  <a:txBody>
                    <a:bodyPr/>
                    <a:lstStyle/>
                    <a:p>
                      <a:endParaRPr lang="en-US" dirty="0"/>
                    </a:p>
                  </a:txBody>
                  <a:tcPr/>
                </a:tc>
                <a:tc>
                  <a:txBody>
                    <a:bodyPr/>
                    <a:lstStyle/>
                    <a:p>
                      <a:pPr algn="ctr"/>
                      <a:r>
                        <a:rPr lang="en-US" sz="1700" dirty="0">
                          <a:solidFill>
                            <a:schemeClr val="accent5"/>
                          </a:solidFill>
                        </a:rPr>
                        <a:t>CODES</a:t>
                      </a:r>
                    </a:p>
                  </a:txBody>
                  <a:tcPr marL="182880" anchor="ctr">
                    <a:lnR w="12700" cap="flat" cmpd="sng" algn="ctr">
                      <a:noFill/>
                      <a:prstDash val="solid"/>
                      <a:round/>
                      <a:headEnd type="none" w="med" len="med"/>
                      <a:tailEnd type="none" w="med" len="med"/>
                    </a:lnR>
                    <a:solidFill>
                      <a:schemeClr val="accent5">
                        <a:alpha val="10000"/>
                      </a:schemeClr>
                    </a:solidFill>
                  </a:tcPr>
                </a:tc>
                <a:extLst>
                  <a:ext uri="{0D108BD9-81ED-4DB2-BD59-A6C34878D82A}">
                    <a16:rowId xmlns:a16="http://schemas.microsoft.com/office/drawing/2014/main" val="310406440"/>
                  </a:ext>
                </a:extLst>
              </a:tr>
              <a:tr h="1306205">
                <a:tc>
                  <a:txBody>
                    <a:bodyPr/>
                    <a:lstStyle/>
                    <a:p>
                      <a:r>
                        <a:rPr lang="en-US" sz="1600" b="1" dirty="0">
                          <a:solidFill>
                            <a:schemeClr val="tx1">
                              <a:lumMod val="90000"/>
                              <a:lumOff val="10000"/>
                            </a:schemeClr>
                          </a:solidFill>
                        </a:rPr>
                        <a:t>Annual Wellness Visit (AWV) </a:t>
                      </a:r>
                    </a:p>
                  </a:txBody>
                  <a:tcPr marL="182880" anchor="ctr">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alpha val="10000"/>
                      </a:schemeClr>
                    </a:solidFill>
                  </a:tcPr>
                </a:tc>
                <a:tc>
                  <a:txBody>
                    <a:bodyPr/>
                    <a:lstStyle/>
                    <a:p>
                      <a:r>
                        <a:rPr lang="en-US" sz="1600" dirty="0"/>
                        <a:t>This unique to Medicare visit allows you and your patient to meet and discuss their health to create a personalized prevention plan. </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alpha val="20000"/>
                      </a:schemeClr>
                    </a:solidFill>
                  </a:tcPr>
                </a:tc>
                <a:tc>
                  <a:txBody>
                    <a:bodyPr/>
                    <a:lstStyle/>
                    <a:p>
                      <a:r>
                        <a:rPr lang="en-US" sz="1600" dirty="0"/>
                        <a:t>1 per calendar year </a:t>
                      </a:r>
                    </a:p>
                  </a:txBody>
                  <a:tcPr marL="18288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accent4">
                        <a:alpha val="10000"/>
                      </a:schemeClr>
                    </a:solidFill>
                  </a:tcPr>
                </a:tc>
                <a:tc>
                  <a:txBody>
                    <a:bodyPr/>
                    <a:lstStyle/>
                    <a:p>
                      <a:r>
                        <a:rPr lang="en-US" sz="1600" dirty="0"/>
                        <a:t>G0438, G0439*</a:t>
                      </a:r>
                    </a:p>
                  </a:txBody>
                  <a:tcPr marL="18288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89327105"/>
                  </a:ext>
                </a:extLst>
              </a:tr>
              <a:tr h="1306205">
                <a:tc>
                  <a:txBody>
                    <a:bodyPr/>
                    <a:lstStyle/>
                    <a:p>
                      <a:r>
                        <a:rPr lang="en-US" sz="1600" b="1" dirty="0">
                          <a:solidFill>
                            <a:schemeClr val="tx1">
                              <a:lumMod val="90000"/>
                              <a:lumOff val="10000"/>
                            </a:schemeClr>
                          </a:solidFill>
                        </a:rPr>
                        <a:t>Routine Physical Exam (RPE) </a:t>
                      </a:r>
                    </a:p>
                  </a:txBody>
                  <a:tcPr marL="182880" anchor="ctr">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solidFill>
                      <a:schemeClr val="accent4">
                        <a:alpha val="10000"/>
                      </a:schemeClr>
                    </a:solidFill>
                  </a:tcPr>
                </a:tc>
                <a:tc>
                  <a:txBody>
                    <a:bodyPr/>
                    <a:lstStyle/>
                    <a:p>
                      <a:r>
                        <a:rPr lang="en-US" sz="1600" dirty="0"/>
                        <a:t>This Medicare Advantage Supplemental </a:t>
                      </a:r>
                      <a:r>
                        <a:rPr lang="en-US" sz="1600" dirty="0" err="1"/>
                        <a:t>beneft</a:t>
                      </a:r>
                      <a:r>
                        <a:rPr lang="en-US" sz="1600" dirty="0"/>
                        <a:t> is a comprehensive physical examination to screen for disease and promote preventative care. </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 per calendar year </a:t>
                      </a:r>
                    </a:p>
                  </a:txBody>
                  <a:tcPr marL="18288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solidFill>
                      <a:schemeClr val="accent4">
                        <a:alpha val="10000"/>
                      </a:schemeClr>
                    </a:solidFill>
                  </a:tcPr>
                </a:tc>
                <a:tc>
                  <a:txBody>
                    <a:bodyPr/>
                    <a:lstStyle/>
                    <a:p>
                      <a:r>
                        <a:rPr lang="en-US" sz="1600" dirty="0"/>
                        <a:t>99381-99387* (new patient) </a:t>
                      </a:r>
                    </a:p>
                    <a:p>
                      <a:r>
                        <a:rPr lang="en-US" sz="1600" dirty="0"/>
                        <a:t>99391-99397** (established patient) </a:t>
                      </a:r>
                    </a:p>
                  </a:txBody>
                  <a:tcPr marL="18288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solidFill>
                      <a:schemeClr val="bg1"/>
                    </a:solidFill>
                  </a:tcPr>
                </a:tc>
                <a:extLst>
                  <a:ext uri="{0D108BD9-81ED-4DB2-BD59-A6C34878D82A}">
                    <a16:rowId xmlns:a16="http://schemas.microsoft.com/office/drawing/2014/main" val="103670632"/>
                  </a:ext>
                </a:extLst>
              </a:tr>
            </a:tbl>
          </a:graphicData>
        </a:graphic>
      </p:graphicFrame>
      <p:sp>
        <p:nvSpPr>
          <p:cNvPr id="16" name="Content Placeholder 15">
            <a:extLst>
              <a:ext uri="{FF2B5EF4-FFF2-40B4-BE49-F238E27FC236}">
                <a16:creationId xmlns:a16="http://schemas.microsoft.com/office/drawing/2014/main" id="{FB04A70B-B32A-B67C-6DBF-4EC2FB72B976}"/>
              </a:ext>
            </a:extLst>
          </p:cNvPr>
          <p:cNvSpPr>
            <a:spLocks noGrp="1"/>
          </p:cNvSpPr>
          <p:nvPr>
            <p:ph idx="13"/>
          </p:nvPr>
        </p:nvSpPr>
        <p:spPr>
          <a:xfrm>
            <a:off x="653764" y="5245475"/>
            <a:ext cx="10884472" cy="739611"/>
          </a:xfrm>
        </p:spPr>
        <p:txBody>
          <a:bodyPr/>
          <a:lstStyle/>
          <a:p>
            <a:r>
              <a:rPr lang="en-US" b="0" dirty="0"/>
              <a:t>*</a:t>
            </a:r>
            <a:r>
              <a:rPr lang="en-US" sz="1600" b="0" dirty="0"/>
              <a:t>Contracted Federally </a:t>
            </a:r>
            <a:r>
              <a:rPr lang="en-US" sz="1600" b="0" dirty="0" err="1"/>
              <a:t>Qualifed</a:t>
            </a:r>
            <a:r>
              <a:rPr lang="en-US" sz="1600" b="0" dirty="0"/>
              <a:t> Health centers (FQHC) must include G0468 when billing AWV. </a:t>
            </a:r>
            <a:br>
              <a:rPr lang="en-US" sz="1600" b="0" dirty="0"/>
            </a:br>
            <a:r>
              <a:rPr lang="en-US" sz="1600" b="0" dirty="0"/>
              <a:t>**Can be billed with the AWV with a </a:t>
            </a:r>
            <a:r>
              <a:rPr lang="en-US" sz="1600" b="0" dirty="0" err="1"/>
              <a:t>modifer</a:t>
            </a:r>
            <a:r>
              <a:rPr lang="en-US" sz="1600" b="0" dirty="0"/>
              <a:t> 25.</a:t>
            </a:r>
            <a:endParaRPr lang="en-US" b="0" dirty="0"/>
          </a:p>
        </p:txBody>
      </p:sp>
      <p:sp>
        <p:nvSpPr>
          <p:cNvPr id="5" name="Date Placeholder 4">
            <a:extLst>
              <a:ext uri="{FF2B5EF4-FFF2-40B4-BE49-F238E27FC236}">
                <a16:creationId xmlns:a16="http://schemas.microsoft.com/office/drawing/2014/main" id="{C192A6E9-68DE-8FF1-A3F0-64E342AF27DF}"/>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3494A-3408-42B8-9339-5BFD4E958021}"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139ABF6-3F56-0A0E-C15B-FEBFC8F2D288}"/>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C8A19A3-89A0-7203-7C22-2600C89FBF67}"/>
              </a:ext>
              <a:ext uri="{C183D7F6-B498-43B3-948B-1728B52AA6E4}">
                <adec:decorative xmlns:adec="http://schemas.microsoft.com/office/drawing/2017/decorative" val="1"/>
              </a:ext>
            </a:extLst>
          </p:cNvPr>
          <p:cNvSpPr>
            <a:spLocks noGrp="1"/>
          </p:cNvSpPr>
          <p:nvPr>
            <p:ph type="sldNum" sz="quarter" idx="12"/>
          </p:nvPr>
        </p:nvSpPr>
        <p:spPr/>
        <p:txBody>
          <a:bodyPr/>
          <a:lstStyle/>
          <a:p>
            <a:fld id="{838EFADD-6813-489E-8FB7-11BBF2FF54E3}" type="slidenum">
              <a:rPr lang="en-US"/>
              <a:pPr/>
              <a:t>44</a:t>
            </a:fld>
            <a:endParaRPr lang="en-US" dirty="0"/>
          </a:p>
        </p:txBody>
      </p:sp>
    </p:spTree>
    <p:extLst>
      <p:ext uri="{BB962C8B-B14F-4D97-AF65-F5344CB8AC3E}">
        <p14:creationId xmlns:p14="http://schemas.microsoft.com/office/powerpoint/2010/main" val="2209564363"/>
      </p:ext>
    </p:extLst>
  </p:cSld>
  <p:clrMapOvr>
    <a:masterClrMapping/>
  </p:clrMapOvr>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511969"/>
            <a:ext cx="5455920" cy="685323"/>
          </a:xfrm>
        </p:spPr>
        <p:txBody>
          <a:bodyPr/>
          <a:lstStyle/>
          <a:p>
            <a:r>
              <a:rPr lang="en-US" dirty="0"/>
              <a:t>AWV Topic Discussions</a:t>
            </a:r>
          </a:p>
        </p:txBody>
      </p:sp>
      <p:sp>
        <p:nvSpPr>
          <p:cNvPr id="16" name="Content Placeholder 13">
            <a:extLst>
              <a:ext uri="{FF2B5EF4-FFF2-40B4-BE49-F238E27FC236}">
                <a16:creationId xmlns:a16="http://schemas.microsoft.com/office/drawing/2014/main" id="{BC81EA84-3A07-84AB-E253-5F7592F5CD96}"/>
              </a:ext>
            </a:extLst>
          </p:cNvPr>
          <p:cNvSpPr txBox="1">
            <a:spLocks/>
          </p:cNvSpPr>
          <p:nvPr/>
        </p:nvSpPr>
        <p:spPr>
          <a:xfrm>
            <a:off x="701675" y="1477096"/>
            <a:ext cx="5455921" cy="499985"/>
          </a:xfrm>
          <a:prstGeom prst="rect">
            <a:avLst/>
          </a:prstGeom>
        </p:spPr>
        <p:txBody>
          <a:bodyPr vert="horz" lIns="0" tIns="45720" rIns="91440" bIns="45720" rtlCol="0">
            <a:noAutofit/>
          </a:bodyPr>
          <a:lstStyle>
            <a:lvl1pPr marL="0" indent="0" algn="l" defTabSz="914400" rtl="0" eaLnBrk="1" latinLnBrk="0" hangingPunct="1">
              <a:lnSpc>
                <a:spcPts val="2100"/>
              </a:lnSpc>
              <a:spcBef>
                <a:spcPts val="0"/>
              </a:spcBef>
              <a:spcAft>
                <a:spcPts val="1200"/>
              </a:spcAft>
              <a:buFont typeface="Arial" panose="020B0604020202020204" pitchFamily="34" charset="0"/>
              <a:buNone/>
              <a:defRPr sz="1900" b="1" kern="1200">
                <a:solidFill>
                  <a:schemeClr val="tx1">
                    <a:lumMod val="90000"/>
                    <a:lumOff val="10000"/>
                  </a:schemeClr>
                </a:solidFill>
                <a:latin typeface="+mn-lt"/>
                <a:ea typeface="+mn-ea"/>
                <a:cs typeface="+mn-cs"/>
              </a:defRPr>
            </a:lvl1pPr>
            <a:lvl2pPr marL="0" indent="0" algn="l" defTabSz="914400" rtl="0" eaLnBrk="1" latinLnBrk="0" hangingPunct="1">
              <a:lnSpc>
                <a:spcPts val="2100"/>
              </a:lnSpc>
              <a:spcBef>
                <a:spcPts val="0"/>
              </a:spcBef>
              <a:spcAft>
                <a:spcPts val="1200"/>
              </a:spcAft>
              <a:buFont typeface="Arial" panose="020B0604020202020204" pitchFamily="34" charset="0"/>
              <a:buNone/>
              <a:defRPr sz="1900" kern="1200">
                <a:solidFill>
                  <a:schemeClr val="tx1">
                    <a:lumMod val="90000"/>
                    <a:lumOff val="10000"/>
                  </a:schemeClr>
                </a:solidFill>
                <a:latin typeface="+mn-lt"/>
                <a:ea typeface="+mn-ea"/>
                <a:cs typeface="+mn-cs"/>
              </a:defRPr>
            </a:lvl2pPr>
            <a:lvl3pPr marL="233363" indent="-233363" algn="l" defTabSz="914400" rtl="0" eaLnBrk="1" latinLnBrk="0" hangingPunct="1">
              <a:lnSpc>
                <a:spcPts val="2100"/>
              </a:lnSpc>
              <a:spcBef>
                <a:spcPts val="0"/>
              </a:spcBef>
              <a:spcAft>
                <a:spcPts val="1200"/>
              </a:spcAft>
              <a:buClr>
                <a:schemeClr val="accent1"/>
              </a:buClr>
              <a:buFont typeface="Wingdings 3" panose="05040102010807070707" pitchFamily="18" charset="2"/>
              <a:buChar char=""/>
              <a:defRPr sz="1900" kern="1200">
                <a:solidFill>
                  <a:schemeClr val="tx1">
                    <a:lumMod val="90000"/>
                    <a:lumOff val="10000"/>
                  </a:schemeClr>
                </a:solidFill>
                <a:latin typeface="+mn-lt"/>
                <a:ea typeface="+mn-ea"/>
                <a:cs typeface="+mn-cs"/>
              </a:defRPr>
            </a:lvl3pPr>
            <a:lvl4pPr marL="457200" indent="-169863" algn="l" defTabSz="914400" rtl="0" eaLnBrk="1" latinLnBrk="0" hangingPunct="1">
              <a:lnSpc>
                <a:spcPts val="2100"/>
              </a:lnSpc>
              <a:spcBef>
                <a:spcPts val="0"/>
              </a:spcBef>
              <a:spcAft>
                <a:spcPts val="1200"/>
              </a:spcAft>
              <a:buFont typeface="Arial" panose="020B0604020202020204" pitchFamily="34" charset="0"/>
              <a:buChar char="•"/>
              <a:defRPr sz="1900" kern="1200">
                <a:solidFill>
                  <a:schemeClr val="tx1">
                    <a:lumMod val="90000"/>
                    <a:lumOff val="10000"/>
                  </a:schemeClr>
                </a:solidFill>
                <a:latin typeface="+mn-lt"/>
                <a:ea typeface="+mn-ea"/>
                <a:cs typeface="+mn-cs"/>
              </a:defRPr>
            </a:lvl4pPr>
            <a:lvl5pPr marL="690563" indent="-228600" algn="l" defTabSz="914400" rtl="0" eaLnBrk="1" latinLnBrk="0" hangingPunct="1">
              <a:lnSpc>
                <a:spcPts val="2100"/>
              </a:lnSpc>
              <a:spcBef>
                <a:spcPts val="0"/>
              </a:spcBef>
              <a:spcAft>
                <a:spcPts val="1200"/>
              </a:spcAft>
              <a:buFont typeface="Calibri" panose="020F0502020204030204" pitchFamily="34" charset="0"/>
              <a:buChar char="‒"/>
              <a:defRPr sz="19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Topics to discuss during your patient’s Annual Wellness Visit (AWV):</a:t>
            </a:r>
          </a:p>
        </p:txBody>
      </p:sp>
      <p:sp>
        <p:nvSpPr>
          <p:cNvPr id="3" name="Content Placeholder 2">
            <a:extLst>
              <a:ext uri="{FF2B5EF4-FFF2-40B4-BE49-F238E27FC236}">
                <a16:creationId xmlns:a16="http://schemas.microsoft.com/office/drawing/2014/main" id="{2E1AD966-1947-E199-ECDB-D6AC531C6C13}"/>
              </a:ext>
            </a:extLst>
          </p:cNvPr>
          <p:cNvSpPr>
            <a:spLocks noGrp="1"/>
          </p:cNvSpPr>
          <p:nvPr>
            <p:ph idx="13"/>
          </p:nvPr>
        </p:nvSpPr>
        <p:spPr>
          <a:xfrm>
            <a:off x="701675" y="1884747"/>
            <a:ext cx="4945363" cy="4471603"/>
          </a:xfrm>
        </p:spPr>
        <p:txBody>
          <a:bodyPr/>
          <a:lstStyle/>
          <a:p>
            <a:pPr lvl="2">
              <a:lnSpc>
                <a:spcPts val="1800"/>
              </a:lnSpc>
            </a:pPr>
            <a:r>
              <a:rPr lang="en-US" sz="1500" dirty="0"/>
              <a:t>Update patient’s medical record: including demographics, other treating providers and family history</a:t>
            </a:r>
          </a:p>
          <a:p>
            <a:pPr lvl="2">
              <a:lnSpc>
                <a:spcPts val="1800"/>
              </a:lnSpc>
            </a:pPr>
            <a:r>
              <a:rPr lang="en-US" sz="1500" dirty="0"/>
              <a:t>Conduct a Social Determinants of Health assessment</a:t>
            </a:r>
          </a:p>
          <a:p>
            <a:pPr lvl="2">
              <a:lnSpc>
                <a:spcPts val="1800"/>
              </a:lnSpc>
            </a:pPr>
            <a:r>
              <a:rPr lang="en-US" sz="1500" dirty="0"/>
              <a:t>Discuss Advanced Care planning</a:t>
            </a:r>
          </a:p>
          <a:p>
            <a:pPr lvl="2">
              <a:lnSpc>
                <a:spcPts val="1800"/>
              </a:lnSpc>
            </a:pPr>
            <a:r>
              <a:rPr lang="en-US" sz="1500" dirty="0"/>
              <a:t>Screen for cognitive impairment, including depression, mental wellness and emotional health</a:t>
            </a:r>
          </a:p>
          <a:p>
            <a:pPr lvl="2">
              <a:lnSpc>
                <a:spcPts val="1800"/>
              </a:lnSpc>
            </a:pPr>
            <a:r>
              <a:rPr lang="en-US" sz="1500" dirty="0"/>
              <a:t>Conduct medication reconciliation and extend day fill opportunities (mail order or 90 days at retail)</a:t>
            </a:r>
          </a:p>
          <a:p>
            <a:pPr lvl="2">
              <a:lnSpc>
                <a:spcPts val="1800"/>
              </a:lnSpc>
            </a:pPr>
            <a:r>
              <a:rPr lang="en-US" sz="1500" dirty="0"/>
              <a:t>Complete pain and functional assessments; including use of Durable Medical Equipment (DME)</a:t>
            </a:r>
          </a:p>
          <a:p>
            <a:pPr lvl="2">
              <a:lnSpc>
                <a:spcPts val="1800"/>
              </a:lnSpc>
            </a:pPr>
            <a:r>
              <a:rPr lang="en-US" sz="1500" dirty="0"/>
              <a:t>Assess bladder leakage and care options</a:t>
            </a:r>
          </a:p>
          <a:p>
            <a:pPr lvl="2">
              <a:lnSpc>
                <a:spcPts val="1800"/>
              </a:lnSpc>
            </a:pPr>
            <a:r>
              <a:rPr lang="en-US" sz="1500" dirty="0"/>
              <a:t>Create a preventative screening schedule and refer members for tests, labs, X-rays (eye exams, colonoscopy, mammograms), counseling and care programs</a:t>
            </a:r>
          </a:p>
          <a:p>
            <a:pPr marL="0" lvl="2" indent="0">
              <a:lnSpc>
                <a:spcPts val="1800"/>
              </a:lnSpc>
              <a:buNone/>
            </a:pPr>
            <a:endParaRPr lang="en-US" sz="1500" dirty="0"/>
          </a:p>
          <a:p>
            <a:pPr lvl="2">
              <a:lnSpc>
                <a:spcPts val="1800"/>
              </a:lnSpc>
            </a:pPr>
            <a:endParaRPr lang="en-US" sz="1500" dirty="0"/>
          </a:p>
        </p:txBody>
      </p:sp>
      <p:sp>
        <p:nvSpPr>
          <p:cNvPr id="14" name="Content Placeholder 13">
            <a:extLst>
              <a:ext uri="{FF2B5EF4-FFF2-40B4-BE49-F238E27FC236}">
                <a16:creationId xmlns:a16="http://schemas.microsoft.com/office/drawing/2014/main" id="{0C226FFC-007F-50E8-094D-FF4FAF23D013}"/>
              </a:ext>
            </a:extLst>
          </p:cNvPr>
          <p:cNvSpPr>
            <a:spLocks noGrp="1"/>
          </p:cNvSpPr>
          <p:nvPr>
            <p:ph idx="14"/>
          </p:nvPr>
        </p:nvSpPr>
        <p:spPr>
          <a:xfrm>
            <a:off x="6096000" y="1884270"/>
            <a:ext cx="5662044" cy="2016848"/>
          </a:xfrm>
        </p:spPr>
        <p:txBody>
          <a:bodyPr/>
          <a:lstStyle/>
          <a:p>
            <a:pPr lvl="2">
              <a:lnSpc>
                <a:spcPts val="1800"/>
              </a:lnSpc>
            </a:pPr>
            <a:r>
              <a:rPr lang="en-US" sz="1500" dirty="0"/>
              <a:t>Complete the health risk assessment, including functional abilities, ADLS, instrumental ADLs and create an action plan</a:t>
            </a:r>
          </a:p>
          <a:p>
            <a:pPr lvl="2">
              <a:lnSpc>
                <a:spcPts val="1800"/>
              </a:lnSpc>
            </a:pPr>
            <a:r>
              <a:rPr lang="en-US" sz="1500" dirty="0"/>
              <a:t>Create patient’s list of balance/fall risk factors and conditions; including interventions and treatment options</a:t>
            </a:r>
          </a:p>
          <a:p>
            <a:pPr lvl="2">
              <a:lnSpc>
                <a:spcPts val="1800"/>
              </a:lnSpc>
            </a:pPr>
            <a:r>
              <a:rPr lang="en-US" sz="1500" dirty="0"/>
              <a:t>Check routine measurements: height, weight, blood pressure, etc.</a:t>
            </a:r>
          </a:p>
          <a:p>
            <a:pPr lvl="2">
              <a:lnSpc>
                <a:spcPts val="1800"/>
              </a:lnSpc>
            </a:pPr>
            <a:r>
              <a:rPr lang="en-US" sz="1500" dirty="0"/>
              <a:t>Review current opioid prescription and screen for potential Substance Use Disorders (SUDs)</a:t>
            </a:r>
          </a:p>
        </p:txBody>
      </p:sp>
      <p:sp>
        <p:nvSpPr>
          <p:cNvPr id="15" name="Content Placeholder 13">
            <a:extLst>
              <a:ext uri="{FF2B5EF4-FFF2-40B4-BE49-F238E27FC236}">
                <a16:creationId xmlns:a16="http://schemas.microsoft.com/office/drawing/2014/main" id="{18173FF1-8DD3-0069-8E74-4DB2BAD52280}"/>
              </a:ext>
            </a:extLst>
          </p:cNvPr>
          <p:cNvSpPr txBox="1">
            <a:spLocks/>
          </p:cNvSpPr>
          <p:nvPr/>
        </p:nvSpPr>
        <p:spPr>
          <a:xfrm>
            <a:off x="6096000" y="4363243"/>
            <a:ext cx="6149837" cy="1783557"/>
          </a:xfrm>
          <a:prstGeom prst="rect">
            <a:avLst/>
          </a:prstGeom>
        </p:spPr>
        <p:txBody>
          <a:bodyPr vert="horz" lIns="0" tIns="45720" rIns="91440" bIns="45720" rtlCol="0">
            <a:noAutofit/>
          </a:bodyPr>
          <a:lstStyle>
            <a:lvl1pPr marL="0" indent="0" algn="l" defTabSz="914400" rtl="0" eaLnBrk="1" latinLnBrk="0" hangingPunct="1">
              <a:lnSpc>
                <a:spcPts val="2100"/>
              </a:lnSpc>
              <a:spcBef>
                <a:spcPts val="0"/>
              </a:spcBef>
              <a:spcAft>
                <a:spcPts val="1200"/>
              </a:spcAft>
              <a:buFont typeface="Arial" panose="020B0604020202020204" pitchFamily="34" charset="0"/>
              <a:buNone/>
              <a:defRPr sz="1900" b="1" kern="1200">
                <a:solidFill>
                  <a:schemeClr val="tx1">
                    <a:lumMod val="90000"/>
                    <a:lumOff val="10000"/>
                  </a:schemeClr>
                </a:solidFill>
                <a:latin typeface="+mn-lt"/>
                <a:ea typeface="+mn-ea"/>
                <a:cs typeface="+mn-cs"/>
              </a:defRPr>
            </a:lvl1pPr>
            <a:lvl2pPr marL="0" indent="0" algn="l" defTabSz="914400" rtl="0" eaLnBrk="1" latinLnBrk="0" hangingPunct="1">
              <a:lnSpc>
                <a:spcPts val="2100"/>
              </a:lnSpc>
              <a:spcBef>
                <a:spcPts val="0"/>
              </a:spcBef>
              <a:spcAft>
                <a:spcPts val="1200"/>
              </a:spcAft>
              <a:buFont typeface="Arial" panose="020B0604020202020204" pitchFamily="34" charset="0"/>
              <a:buNone/>
              <a:defRPr sz="1900" kern="1200">
                <a:solidFill>
                  <a:schemeClr val="tx1">
                    <a:lumMod val="90000"/>
                    <a:lumOff val="10000"/>
                  </a:schemeClr>
                </a:solidFill>
                <a:latin typeface="+mn-lt"/>
                <a:ea typeface="+mn-ea"/>
                <a:cs typeface="+mn-cs"/>
              </a:defRPr>
            </a:lvl2pPr>
            <a:lvl3pPr marL="233363" indent="-233363" algn="l" defTabSz="914400" rtl="0" eaLnBrk="1" latinLnBrk="0" hangingPunct="1">
              <a:lnSpc>
                <a:spcPts val="2100"/>
              </a:lnSpc>
              <a:spcBef>
                <a:spcPts val="0"/>
              </a:spcBef>
              <a:spcAft>
                <a:spcPts val="1200"/>
              </a:spcAft>
              <a:buClr>
                <a:schemeClr val="accent1"/>
              </a:buClr>
              <a:buFont typeface="Wingdings 3" panose="05040102010807070707" pitchFamily="18" charset="2"/>
              <a:buChar char=""/>
              <a:defRPr sz="1900" kern="1200">
                <a:solidFill>
                  <a:schemeClr val="tx1">
                    <a:lumMod val="90000"/>
                    <a:lumOff val="10000"/>
                  </a:schemeClr>
                </a:solidFill>
                <a:latin typeface="+mn-lt"/>
                <a:ea typeface="+mn-ea"/>
                <a:cs typeface="+mn-cs"/>
              </a:defRPr>
            </a:lvl3pPr>
            <a:lvl4pPr marL="457200" indent="-169863" algn="l" defTabSz="914400" rtl="0" eaLnBrk="1" latinLnBrk="0" hangingPunct="1">
              <a:lnSpc>
                <a:spcPts val="2100"/>
              </a:lnSpc>
              <a:spcBef>
                <a:spcPts val="0"/>
              </a:spcBef>
              <a:spcAft>
                <a:spcPts val="1200"/>
              </a:spcAft>
              <a:buFont typeface="Arial" panose="020B0604020202020204" pitchFamily="34" charset="0"/>
              <a:buChar char="•"/>
              <a:defRPr sz="1900" kern="1200">
                <a:solidFill>
                  <a:schemeClr val="tx1">
                    <a:lumMod val="90000"/>
                    <a:lumOff val="10000"/>
                  </a:schemeClr>
                </a:solidFill>
                <a:latin typeface="+mn-lt"/>
                <a:ea typeface="+mn-ea"/>
                <a:cs typeface="+mn-cs"/>
              </a:defRPr>
            </a:lvl4pPr>
            <a:lvl5pPr marL="690563" indent="-228600" algn="l" defTabSz="914400" rtl="0" eaLnBrk="1" latinLnBrk="0" hangingPunct="1">
              <a:lnSpc>
                <a:spcPts val="2100"/>
              </a:lnSpc>
              <a:spcBef>
                <a:spcPts val="0"/>
              </a:spcBef>
              <a:spcAft>
                <a:spcPts val="1200"/>
              </a:spcAft>
              <a:buFont typeface="Calibri" panose="020F0502020204030204" pitchFamily="34" charset="0"/>
              <a:buChar char="‒"/>
              <a:defRPr sz="19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500" dirty="0"/>
              <a:t>Topics to discuss during your patient’s Routine Physical Visit:</a:t>
            </a:r>
          </a:p>
          <a:p>
            <a:pPr lvl="2">
              <a:lnSpc>
                <a:spcPts val="1800"/>
              </a:lnSpc>
            </a:pPr>
            <a:r>
              <a:rPr lang="en-US" sz="1500" dirty="0"/>
              <a:t>Health History</a:t>
            </a:r>
          </a:p>
          <a:p>
            <a:pPr lvl="2">
              <a:lnSpc>
                <a:spcPts val="1800"/>
              </a:lnSpc>
            </a:pPr>
            <a:r>
              <a:rPr lang="en-US" sz="1500" dirty="0"/>
              <a:t>Vital signs</a:t>
            </a:r>
          </a:p>
          <a:p>
            <a:pPr lvl="2">
              <a:lnSpc>
                <a:spcPts val="1800"/>
              </a:lnSpc>
            </a:pPr>
            <a:r>
              <a:rPr lang="en-US" sz="1500" dirty="0"/>
              <a:t>Heart, lung, head/neck, abdominal, neurological, dermatological, extremities and gender specific exam</a:t>
            </a:r>
          </a:p>
        </p:txBody>
      </p:sp>
      <p:sp>
        <p:nvSpPr>
          <p:cNvPr id="18" name="Footer Placeholder 17">
            <a:extLst>
              <a:ext uri="{FF2B5EF4-FFF2-40B4-BE49-F238E27FC236}">
                <a16:creationId xmlns:a16="http://schemas.microsoft.com/office/drawing/2014/main" id="{6C4E2569-BCA1-4A25-1924-E4F701751FB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22261024-3393-4BB7-46E4-B221938341C4}"/>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3F5CC5-C6A4-4264-8661-708699A72F53}"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C8A19A3-89A0-7203-7C22-2600C89FBF67}"/>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45</a:t>
            </a:fld>
            <a:endParaRPr lang="en-US" dirty="0"/>
          </a:p>
        </p:txBody>
      </p:sp>
    </p:spTree>
    <p:extLst>
      <p:ext uri="{BB962C8B-B14F-4D97-AF65-F5344CB8AC3E}">
        <p14:creationId xmlns:p14="http://schemas.microsoft.com/office/powerpoint/2010/main" val="3621087838"/>
      </p:ext>
    </p:extLst>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511969"/>
            <a:ext cx="5862320" cy="685323"/>
          </a:xfrm>
        </p:spPr>
        <p:txBody>
          <a:bodyPr/>
          <a:lstStyle/>
          <a:p>
            <a:r>
              <a:rPr lang="en-US" dirty="0"/>
              <a:t>AWV Quick Reference &amp; Tips</a:t>
            </a:r>
          </a:p>
        </p:txBody>
      </p:sp>
      <p:sp>
        <p:nvSpPr>
          <p:cNvPr id="3" name="Content Placeholder 2">
            <a:extLst>
              <a:ext uri="{FF2B5EF4-FFF2-40B4-BE49-F238E27FC236}">
                <a16:creationId xmlns:a16="http://schemas.microsoft.com/office/drawing/2014/main" id="{1D41F62E-BB44-AB52-A082-0ABAFA715883}"/>
              </a:ext>
            </a:extLst>
          </p:cNvPr>
          <p:cNvSpPr>
            <a:spLocks noGrp="1"/>
          </p:cNvSpPr>
          <p:nvPr>
            <p:ph idx="13"/>
          </p:nvPr>
        </p:nvSpPr>
        <p:spPr>
          <a:xfrm>
            <a:off x="701172" y="1612422"/>
            <a:ext cx="3129424" cy="4351338"/>
          </a:xfrm>
        </p:spPr>
        <p:txBody>
          <a:bodyPr/>
          <a:lstStyle/>
          <a:p>
            <a:pPr>
              <a:lnSpc>
                <a:spcPts val="1550"/>
              </a:lnSpc>
              <a:spcAft>
                <a:spcPts val="600"/>
              </a:spcAft>
            </a:pPr>
            <a:r>
              <a:rPr lang="en-US" sz="1600" dirty="0"/>
              <a:t>For People with Diabetes</a:t>
            </a:r>
          </a:p>
          <a:p>
            <a:pPr lvl="2">
              <a:lnSpc>
                <a:spcPts val="1550"/>
              </a:lnSpc>
              <a:spcAft>
                <a:spcPts val="600"/>
              </a:spcAft>
            </a:pPr>
            <a:r>
              <a:rPr lang="en-US" sz="1600" dirty="0"/>
              <a:t>Annual diabetic retinal eye exam</a:t>
            </a:r>
          </a:p>
          <a:p>
            <a:pPr lvl="2">
              <a:lnSpc>
                <a:spcPts val="1550"/>
              </a:lnSpc>
              <a:spcAft>
                <a:spcPts val="600"/>
              </a:spcAft>
            </a:pPr>
            <a:r>
              <a:rPr lang="en-US" sz="1600" dirty="0"/>
              <a:t>Review adherence of diabetes medications (consider 90-day fills for maintenance medications) and evaluate the addition of a statin to help prevent heart and blood vessel diseases</a:t>
            </a:r>
          </a:p>
          <a:p>
            <a:pPr lvl="2">
              <a:lnSpc>
                <a:spcPts val="1550"/>
              </a:lnSpc>
              <a:spcAft>
                <a:spcPts val="600"/>
              </a:spcAft>
            </a:pPr>
            <a:r>
              <a:rPr lang="en-US" sz="1600" dirty="0"/>
              <a:t>Blood pressure monitoring</a:t>
            </a:r>
          </a:p>
          <a:p>
            <a:pPr lvl="2">
              <a:lnSpc>
                <a:spcPts val="1550"/>
              </a:lnSpc>
              <a:spcAft>
                <a:spcPts val="600"/>
              </a:spcAft>
            </a:pPr>
            <a:r>
              <a:rPr lang="en-US" sz="1600" dirty="0"/>
              <a:t>Testing and control of HbA1c</a:t>
            </a:r>
          </a:p>
          <a:p>
            <a:pPr lvl="2">
              <a:lnSpc>
                <a:spcPts val="1550"/>
              </a:lnSpc>
              <a:spcAft>
                <a:spcPts val="600"/>
              </a:spcAft>
            </a:pPr>
            <a:r>
              <a:rPr lang="en-US" sz="1600" dirty="0"/>
              <a:t>Kidney function tests</a:t>
            </a:r>
          </a:p>
          <a:p>
            <a:pPr lvl="2">
              <a:lnSpc>
                <a:spcPts val="1550"/>
              </a:lnSpc>
              <a:spcAft>
                <a:spcPts val="600"/>
              </a:spcAft>
            </a:pPr>
            <a:r>
              <a:rPr lang="en-US" sz="1600" dirty="0"/>
              <a:t>Medical attention for nephropathy</a:t>
            </a:r>
          </a:p>
          <a:p>
            <a:pPr>
              <a:lnSpc>
                <a:spcPts val="1550"/>
              </a:lnSpc>
              <a:spcBef>
                <a:spcPts val="1200"/>
              </a:spcBef>
              <a:spcAft>
                <a:spcPts val="600"/>
              </a:spcAft>
            </a:pPr>
            <a:r>
              <a:rPr lang="en-US" sz="1600" dirty="0"/>
              <a:t>As Needed</a:t>
            </a:r>
          </a:p>
          <a:p>
            <a:pPr lvl="2">
              <a:lnSpc>
                <a:spcPts val="1550"/>
              </a:lnSpc>
              <a:spcAft>
                <a:spcPts val="600"/>
              </a:spcAft>
            </a:pPr>
            <a:r>
              <a:rPr lang="en-US" sz="1600" dirty="0"/>
              <a:t>Osteoporosis screening and management after fracture</a:t>
            </a:r>
          </a:p>
          <a:p>
            <a:pPr lvl="2">
              <a:lnSpc>
                <a:spcPts val="1550"/>
              </a:lnSpc>
              <a:spcAft>
                <a:spcPts val="600"/>
              </a:spcAft>
            </a:pPr>
            <a:r>
              <a:rPr lang="en-US" sz="1600" dirty="0"/>
              <a:t>Care for Older Adult</a:t>
            </a:r>
          </a:p>
          <a:p>
            <a:pPr marL="0" lvl="2" indent="0">
              <a:lnSpc>
                <a:spcPts val="1550"/>
              </a:lnSpc>
              <a:spcAft>
                <a:spcPts val="600"/>
              </a:spcAft>
              <a:buNone/>
            </a:pPr>
            <a:endParaRPr lang="en-US" sz="1600" dirty="0"/>
          </a:p>
        </p:txBody>
      </p:sp>
      <p:sp>
        <p:nvSpPr>
          <p:cNvPr id="5" name="Content Placeholder 4">
            <a:extLst>
              <a:ext uri="{FF2B5EF4-FFF2-40B4-BE49-F238E27FC236}">
                <a16:creationId xmlns:a16="http://schemas.microsoft.com/office/drawing/2014/main" id="{61688253-54F6-3AFA-70AC-8021A75AC702}"/>
              </a:ext>
            </a:extLst>
          </p:cNvPr>
          <p:cNvSpPr>
            <a:spLocks noGrp="1"/>
          </p:cNvSpPr>
          <p:nvPr>
            <p:ph idx="14"/>
          </p:nvPr>
        </p:nvSpPr>
        <p:spPr>
          <a:xfrm>
            <a:off x="4044474" y="1612422"/>
            <a:ext cx="2739385" cy="4351338"/>
          </a:xfrm>
        </p:spPr>
        <p:txBody>
          <a:bodyPr/>
          <a:lstStyle/>
          <a:p>
            <a:pPr>
              <a:lnSpc>
                <a:spcPts val="1550"/>
              </a:lnSpc>
              <a:spcAft>
                <a:spcPts val="600"/>
              </a:spcAft>
            </a:pPr>
            <a:r>
              <a:rPr lang="en-US" sz="1600" dirty="0"/>
              <a:t>Important Cancer Screenings</a:t>
            </a:r>
          </a:p>
          <a:p>
            <a:pPr lvl="2">
              <a:lnSpc>
                <a:spcPts val="1550"/>
              </a:lnSpc>
              <a:spcAft>
                <a:spcPts val="600"/>
              </a:spcAft>
            </a:pPr>
            <a:r>
              <a:rPr lang="en-US" sz="1600" spc="-10" dirty="0"/>
              <a:t>Colon cancer screening (Colonoscopy, </a:t>
            </a:r>
            <a:r>
              <a:rPr lang="en-US" sz="1600" dirty="0"/>
              <a:t>Fit DNA </a:t>
            </a:r>
            <a:br>
              <a:rPr lang="en-US" sz="1600" dirty="0"/>
            </a:br>
            <a:r>
              <a:rPr lang="en-US" sz="1600" dirty="0"/>
              <a:t>test, Cologuard)</a:t>
            </a:r>
          </a:p>
          <a:p>
            <a:pPr lvl="2">
              <a:lnSpc>
                <a:spcPts val="1550"/>
              </a:lnSpc>
              <a:spcAft>
                <a:spcPts val="600"/>
              </a:spcAft>
            </a:pPr>
            <a:r>
              <a:rPr lang="en-US" sz="1600" dirty="0"/>
              <a:t>Breast cancer screening</a:t>
            </a:r>
          </a:p>
          <a:p>
            <a:pPr lvl="2">
              <a:lnSpc>
                <a:spcPts val="1550"/>
              </a:lnSpc>
              <a:spcAft>
                <a:spcPts val="600"/>
              </a:spcAft>
            </a:pPr>
            <a:r>
              <a:rPr lang="en-US" sz="1600" dirty="0"/>
              <a:t>Prostate cancer screening</a:t>
            </a:r>
          </a:p>
          <a:p>
            <a:pPr lvl="2">
              <a:lnSpc>
                <a:spcPts val="1550"/>
              </a:lnSpc>
              <a:spcAft>
                <a:spcPts val="600"/>
              </a:spcAft>
            </a:pPr>
            <a:r>
              <a:rPr lang="en-US" sz="1600" dirty="0"/>
              <a:t>Lung cancer screening</a:t>
            </a:r>
          </a:p>
          <a:p>
            <a:pPr>
              <a:lnSpc>
                <a:spcPts val="1550"/>
              </a:lnSpc>
              <a:spcBef>
                <a:spcPts val="1200"/>
              </a:spcBef>
              <a:spcAft>
                <a:spcPts val="600"/>
              </a:spcAft>
            </a:pPr>
            <a:r>
              <a:rPr lang="en-US" sz="1600" dirty="0"/>
              <a:t>Care for Older Adults</a:t>
            </a:r>
          </a:p>
          <a:p>
            <a:pPr lvl="2">
              <a:lnSpc>
                <a:spcPts val="1550"/>
              </a:lnSpc>
              <a:spcAft>
                <a:spcPts val="600"/>
              </a:spcAft>
            </a:pPr>
            <a:r>
              <a:rPr lang="en-US" sz="1600" dirty="0"/>
              <a:t>Medication review and reconciliation by physician</a:t>
            </a:r>
          </a:p>
          <a:p>
            <a:pPr lvl="2">
              <a:lnSpc>
                <a:spcPts val="1550"/>
              </a:lnSpc>
              <a:spcAft>
                <a:spcPts val="600"/>
              </a:spcAft>
            </a:pPr>
            <a:r>
              <a:rPr lang="en-US" sz="1600" dirty="0"/>
              <a:t>Functional status assessment</a:t>
            </a:r>
          </a:p>
          <a:p>
            <a:pPr lvl="2">
              <a:lnSpc>
                <a:spcPts val="1550"/>
              </a:lnSpc>
              <a:spcAft>
                <a:spcPts val="600"/>
              </a:spcAft>
            </a:pPr>
            <a:r>
              <a:rPr lang="en-US" sz="1600" dirty="0"/>
              <a:t>Pain assessment</a:t>
            </a:r>
          </a:p>
          <a:p>
            <a:pPr lvl="2">
              <a:lnSpc>
                <a:spcPts val="1550"/>
              </a:lnSpc>
              <a:spcAft>
                <a:spcPts val="600"/>
              </a:spcAft>
            </a:pPr>
            <a:r>
              <a:rPr lang="en-US" sz="1600" dirty="0"/>
              <a:t>Advance care planning</a:t>
            </a:r>
          </a:p>
          <a:p>
            <a:pPr lvl="2">
              <a:lnSpc>
                <a:spcPts val="1550"/>
              </a:lnSpc>
              <a:spcAft>
                <a:spcPts val="600"/>
              </a:spcAft>
            </a:pPr>
            <a:r>
              <a:rPr lang="en-US" sz="1600" dirty="0"/>
              <a:t>Depression screening</a:t>
            </a:r>
          </a:p>
        </p:txBody>
      </p:sp>
      <p:sp>
        <p:nvSpPr>
          <p:cNvPr id="7" name="Content Placeholder 4">
            <a:extLst>
              <a:ext uri="{FF2B5EF4-FFF2-40B4-BE49-F238E27FC236}">
                <a16:creationId xmlns:a16="http://schemas.microsoft.com/office/drawing/2014/main" id="{0DFD804C-1123-DD06-C749-103EA58526D3}"/>
              </a:ext>
            </a:extLst>
          </p:cNvPr>
          <p:cNvSpPr txBox="1">
            <a:spLocks/>
          </p:cNvSpPr>
          <p:nvPr/>
        </p:nvSpPr>
        <p:spPr>
          <a:xfrm>
            <a:off x="7120727" y="1612421"/>
            <a:ext cx="4618192" cy="4837805"/>
          </a:xfrm>
          <a:prstGeom prst="rect">
            <a:avLst/>
          </a:prstGeom>
        </p:spPr>
        <p:txBody>
          <a:bodyPr vert="horz" lIns="0" tIns="45720" rIns="91440" bIns="45720" rtlCol="0">
            <a:noAutofit/>
          </a:bodyPr>
          <a:lstStyle>
            <a:lvl1pPr marL="0" indent="0" algn="l" defTabSz="914400" rtl="0" eaLnBrk="1" latinLnBrk="0" hangingPunct="1">
              <a:lnSpc>
                <a:spcPts val="2100"/>
              </a:lnSpc>
              <a:spcBef>
                <a:spcPts val="0"/>
              </a:spcBef>
              <a:spcAft>
                <a:spcPts val="1200"/>
              </a:spcAft>
              <a:buFont typeface="Arial" panose="020B0604020202020204" pitchFamily="34" charset="0"/>
              <a:buNone/>
              <a:defRPr sz="1900" b="1" kern="1200">
                <a:solidFill>
                  <a:schemeClr val="tx1">
                    <a:lumMod val="90000"/>
                    <a:lumOff val="10000"/>
                  </a:schemeClr>
                </a:solidFill>
                <a:latin typeface="+mn-lt"/>
                <a:ea typeface="+mn-ea"/>
                <a:cs typeface="+mn-cs"/>
              </a:defRPr>
            </a:lvl1pPr>
            <a:lvl2pPr marL="0" indent="0" algn="l" defTabSz="914400" rtl="0" eaLnBrk="1" latinLnBrk="0" hangingPunct="1">
              <a:lnSpc>
                <a:spcPts val="2100"/>
              </a:lnSpc>
              <a:spcBef>
                <a:spcPts val="0"/>
              </a:spcBef>
              <a:spcAft>
                <a:spcPts val="1200"/>
              </a:spcAft>
              <a:buFont typeface="Arial" panose="020B0604020202020204" pitchFamily="34" charset="0"/>
              <a:buNone/>
              <a:defRPr sz="1900" kern="1200">
                <a:solidFill>
                  <a:schemeClr val="tx1">
                    <a:lumMod val="90000"/>
                    <a:lumOff val="10000"/>
                  </a:schemeClr>
                </a:solidFill>
                <a:latin typeface="+mn-lt"/>
                <a:ea typeface="+mn-ea"/>
                <a:cs typeface="+mn-cs"/>
              </a:defRPr>
            </a:lvl2pPr>
            <a:lvl3pPr marL="233363" indent="-233363" algn="l" defTabSz="914400" rtl="0" eaLnBrk="1" latinLnBrk="0" hangingPunct="1">
              <a:lnSpc>
                <a:spcPts val="2100"/>
              </a:lnSpc>
              <a:spcBef>
                <a:spcPts val="0"/>
              </a:spcBef>
              <a:spcAft>
                <a:spcPts val="1200"/>
              </a:spcAft>
              <a:buClr>
                <a:schemeClr val="accent1"/>
              </a:buClr>
              <a:buFont typeface="Wingdings 3" panose="05040102010807070707" pitchFamily="18" charset="2"/>
              <a:buChar char=""/>
              <a:defRPr sz="1900" kern="1200">
                <a:solidFill>
                  <a:schemeClr val="tx1">
                    <a:lumMod val="90000"/>
                    <a:lumOff val="10000"/>
                  </a:schemeClr>
                </a:solidFill>
                <a:latin typeface="+mn-lt"/>
                <a:ea typeface="+mn-ea"/>
                <a:cs typeface="+mn-cs"/>
              </a:defRPr>
            </a:lvl3pPr>
            <a:lvl4pPr marL="457200" indent="-169863" algn="l" defTabSz="914400" rtl="0" eaLnBrk="1" latinLnBrk="0" hangingPunct="1">
              <a:lnSpc>
                <a:spcPts val="2100"/>
              </a:lnSpc>
              <a:spcBef>
                <a:spcPts val="0"/>
              </a:spcBef>
              <a:spcAft>
                <a:spcPts val="1200"/>
              </a:spcAft>
              <a:buFont typeface="Arial" panose="020B0604020202020204" pitchFamily="34" charset="0"/>
              <a:buChar char="•"/>
              <a:defRPr sz="1900" kern="1200">
                <a:solidFill>
                  <a:schemeClr val="tx1">
                    <a:lumMod val="90000"/>
                    <a:lumOff val="10000"/>
                  </a:schemeClr>
                </a:solidFill>
                <a:latin typeface="+mn-lt"/>
                <a:ea typeface="+mn-ea"/>
                <a:cs typeface="+mn-cs"/>
              </a:defRPr>
            </a:lvl4pPr>
            <a:lvl5pPr marL="690563" indent="-228600" algn="l" defTabSz="914400" rtl="0" eaLnBrk="1" latinLnBrk="0" hangingPunct="1">
              <a:lnSpc>
                <a:spcPts val="2100"/>
              </a:lnSpc>
              <a:spcBef>
                <a:spcPts val="0"/>
              </a:spcBef>
              <a:spcAft>
                <a:spcPts val="1200"/>
              </a:spcAft>
              <a:buFont typeface="Calibri" panose="020F0502020204030204" pitchFamily="34" charset="0"/>
              <a:buChar char="‒"/>
              <a:defRPr sz="19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50"/>
              </a:lnSpc>
              <a:spcAft>
                <a:spcPts val="600"/>
              </a:spcAft>
            </a:pPr>
            <a:r>
              <a:rPr lang="en-US" sz="1600" dirty="0"/>
              <a:t>Adult Vaccinations</a:t>
            </a:r>
          </a:p>
          <a:p>
            <a:pPr lvl="2">
              <a:lnSpc>
                <a:spcPts val="1550"/>
              </a:lnSpc>
              <a:spcAft>
                <a:spcPts val="600"/>
              </a:spcAft>
            </a:pPr>
            <a:r>
              <a:rPr lang="en-US" sz="1600" dirty="0"/>
              <a:t>COVID-19 – initial and follow-up</a:t>
            </a:r>
          </a:p>
          <a:p>
            <a:pPr lvl="2">
              <a:lnSpc>
                <a:spcPts val="1550"/>
              </a:lnSpc>
              <a:spcAft>
                <a:spcPts val="600"/>
              </a:spcAft>
            </a:pPr>
            <a:r>
              <a:rPr lang="en-US" sz="1600" dirty="0"/>
              <a:t>Influenza – yearly</a:t>
            </a:r>
          </a:p>
          <a:p>
            <a:pPr lvl="2">
              <a:lnSpc>
                <a:spcPts val="1550"/>
              </a:lnSpc>
              <a:spcAft>
                <a:spcPts val="600"/>
              </a:spcAft>
            </a:pPr>
            <a:r>
              <a:rPr lang="en-US" sz="1600" dirty="0"/>
              <a:t>Pneumococcal – one time (may need booster)</a:t>
            </a:r>
          </a:p>
          <a:p>
            <a:pPr lvl="2">
              <a:lnSpc>
                <a:spcPts val="1550"/>
              </a:lnSpc>
              <a:spcAft>
                <a:spcPts val="600"/>
              </a:spcAft>
            </a:pPr>
            <a:r>
              <a:rPr lang="en-US" sz="1600" dirty="0"/>
              <a:t>Meningococcal</a:t>
            </a:r>
          </a:p>
          <a:p>
            <a:pPr lvl="2">
              <a:lnSpc>
                <a:spcPts val="1550"/>
              </a:lnSpc>
              <a:spcAft>
                <a:spcPts val="600"/>
              </a:spcAft>
            </a:pPr>
            <a:r>
              <a:rPr lang="en-US" sz="1600" dirty="0"/>
              <a:t>Tetanus, diphtheria, pertussis (Td/Tdap)</a:t>
            </a:r>
          </a:p>
          <a:p>
            <a:pPr lvl="2">
              <a:lnSpc>
                <a:spcPts val="1550"/>
              </a:lnSpc>
              <a:spcAft>
                <a:spcPts val="600"/>
              </a:spcAft>
            </a:pPr>
            <a:r>
              <a:rPr lang="en-US" sz="1600" dirty="0"/>
              <a:t>Zoster (shingles)</a:t>
            </a:r>
          </a:p>
          <a:p>
            <a:pPr lvl="2">
              <a:lnSpc>
                <a:spcPts val="1550"/>
              </a:lnSpc>
              <a:spcAft>
                <a:spcPts val="600"/>
              </a:spcAft>
            </a:pPr>
            <a:r>
              <a:rPr lang="en-US" sz="1600" dirty="0"/>
              <a:t>Hepatitis A</a:t>
            </a:r>
          </a:p>
          <a:p>
            <a:pPr lvl="2">
              <a:lnSpc>
                <a:spcPts val="1550"/>
              </a:lnSpc>
              <a:spcAft>
                <a:spcPts val="600"/>
              </a:spcAft>
            </a:pPr>
            <a:r>
              <a:rPr lang="en-US" sz="1600" dirty="0"/>
              <a:t>Hepatitis B</a:t>
            </a:r>
          </a:p>
          <a:p>
            <a:pPr>
              <a:lnSpc>
                <a:spcPts val="1550"/>
              </a:lnSpc>
              <a:spcBef>
                <a:spcPts val="1200"/>
              </a:spcBef>
              <a:spcAft>
                <a:spcPts val="600"/>
              </a:spcAft>
            </a:pPr>
            <a:r>
              <a:rPr lang="en-US" sz="1600" dirty="0"/>
              <a:t>TIPS to Ensure Healthy Outcomes</a:t>
            </a:r>
          </a:p>
          <a:p>
            <a:pPr lvl="2">
              <a:lnSpc>
                <a:spcPts val="1550"/>
              </a:lnSpc>
              <a:spcAft>
                <a:spcPts val="400"/>
              </a:spcAft>
            </a:pPr>
            <a:r>
              <a:rPr lang="en-US" sz="1600" dirty="0"/>
              <a:t>Always share tests and screenings results with members, and discuss how they can access them, via a patient portal</a:t>
            </a:r>
          </a:p>
          <a:p>
            <a:pPr lvl="2">
              <a:lnSpc>
                <a:spcPts val="1550"/>
              </a:lnSpc>
              <a:spcAft>
                <a:spcPts val="400"/>
              </a:spcAft>
            </a:pPr>
            <a:r>
              <a:rPr lang="en-US" sz="1600" dirty="0"/>
              <a:t>Be sure to submit all applicable conditions, via IDC 10 codes</a:t>
            </a:r>
          </a:p>
          <a:p>
            <a:pPr lvl="2">
              <a:lnSpc>
                <a:spcPts val="1550"/>
              </a:lnSpc>
              <a:spcAft>
                <a:spcPts val="400"/>
              </a:spcAft>
            </a:pPr>
            <a:r>
              <a:rPr lang="en-US" sz="1600" dirty="0"/>
              <a:t>Leverage CPT Category II codes to ensure outcomes in order to reduce chart collection events</a:t>
            </a:r>
          </a:p>
          <a:p>
            <a:pPr lvl="2">
              <a:lnSpc>
                <a:spcPts val="1550"/>
              </a:lnSpc>
              <a:spcAft>
                <a:spcPts val="600"/>
              </a:spcAft>
            </a:pPr>
            <a:endParaRPr lang="en-US" sz="1600" dirty="0"/>
          </a:p>
        </p:txBody>
      </p:sp>
      <p:sp>
        <p:nvSpPr>
          <p:cNvPr id="11" name="Footer Placeholder 10">
            <a:extLst>
              <a:ext uri="{FF2B5EF4-FFF2-40B4-BE49-F238E27FC236}">
                <a16:creationId xmlns:a16="http://schemas.microsoft.com/office/drawing/2014/main" id="{0EC651DF-5660-C65A-D5DF-E25320267EB0}"/>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9" name="Date Placeholder 8">
            <a:extLst>
              <a:ext uri="{FF2B5EF4-FFF2-40B4-BE49-F238E27FC236}">
                <a16:creationId xmlns:a16="http://schemas.microsoft.com/office/drawing/2014/main" id="{A8A1FEAA-F69C-ECCD-3DD5-4837486ED83B}"/>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B46AC7-B611-40E0-9AB1-636273259EC2}"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C8A19A3-89A0-7203-7C22-2600C89FBF67}"/>
              </a:ext>
              <a:ext uri="{C183D7F6-B498-43B3-948B-1728B52AA6E4}">
                <adec:decorative xmlns:adec="http://schemas.microsoft.com/office/drawing/2017/decorative" val="1"/>
              </a:ext>
            </a:extLst>
          </p:cNvPr>
          <p:cNvSpPr>
            <a:spLocks noGrp="1"/>
          </p:cNvSpPr>
          <p:nvPr>
            <p:ph type="sldNum" sz="quarter" idx="12"/>
          </p:nvPr>
        </p:nvSpPr>
        <p:spPr/>
        <p:txBody>
          <a:bodyPr/>
          <a:lstStyle/>
          <a:p>
            <a:fld id="{838EFADD-6813-489E-8FB7-11BBF2FF54E3}" type="slidenum">
              <a:rPr lang="en-US"/>
              <a:pPr/>
              <a:t>46</a:t>
            </a:fld>
            <a:endParaRPr lang="en-US" dirty="0"/>
          </a:p>
        </p:txBody>
      </p:sp>
    </p:spTree>
    <p:extLst>
      <p:ext uri="{BB962C8B-B14F-4D97-AF65-F5344CB8AC3E}">
        <p14:creationId xmlns:p14="http://schemas.microsoft.com/office/powerpoint/2010/main" val="2398049317"/>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511969"/>
            <a:ext cx="5074920" cy="685323"/>
          </a:xfrm>
        </p:spPr>
        <p:txBody>
          <a:bodyPr/>
          <a:lstStyle/>
          <a:p>
            <a:r>
              <a:rPr lang="en-US" dirty="0"/>
              <a:t>Medication Adherence</a:t>
            </a:r>
          </a:p>
        </p:txBody>
      </p:sp>
      <p:sp>
        <p:nvSpPr>
          <p:cNvPr id="7" name="Content Placeholder 6">
            <a:extLst>
              <a:ext uri="{FF2B5EF4-FFF2-40B4-BE49-F238E27FC236}">
                <a16:creationId xmlns:a16="http://schemas.microsoft.com/office/drawing/2014/main" id="{070A832C-3F52-BA5B-4605-F215EA795E1B}"/>
              </a:ext>
            </a:extLst>
          </p:cNvPr>
          <p:cNvSpPr>
            <a:spLocks noGrp="1"/>
          </p:cNvSpPr>
          <p:nvPr>
            <p:ph idx="13"/>
          </p:nvPr>
        </p:nvSpPr>
        <p:spPr>
          <a:xfrm>
            <a:off x="701170" y="1612422"/>
            <a:ext cx="5976721" cy="956994"/>
          </a:xfrm>
        </p:spPr>
        <p:txBody>
          <a:bodyPr/>
          <a:lstStyle/>
          <a:p>
            <a:pPr>
              <a:lnSpc>
                <a:spcPts val="1900"/>
              </a:lnSpc>
              <a:spcAft>
                <a:spcPts val="600"/>
              </a:spcAft>
            </a:pPr>
            <a:r>
              <a:rPr lang="en-US" sz="1600" dirty="0"/>
              <a:t>Quality Measures</a:t>
            </a:r>
          </a:p>
          <a:p>
            <a:pPr lvl="1">
              <a:lnSpc>
                <a:spcPts val="1900"/>
              </a:lnSpc>
            </a:pPr>
            <a:r>
              <a:rPr lang="en-US" sz="1600" dirty="0"/>
              <a:t>Below are three examples of Centers for Medicare and Medicaid </a:t>
            </a:r>
            <a:r>
              <a:rPr lang="en-US" sz="1600" spc="-10" dirty="0"/>
              <a:t>Service Star measures which use adherence to evaluate health plans.</a:t>
            </a:r>
          </a:p>
        </p:txBody>
      </p:sp>
      <p:sp>
        <p:nvSpPr>
          <p:cNvPr id="3" name="Content Placeholder 6">
            <a:extLst>
              <a:ext uri="{FF2B5EF4-FFF2-40B4-BE49-F238E27FC236}">
                <a16:creationId xmlns:a16="http://schemas.microsoft.com/office/drawing/2014/main" id="{0FAF0D82-B4A8-7419-3E83-B36F9C957B8B}"/>
              </a:ext>
            </a:extLst>
          </p:cNvPr>
          <p:cNvSpPr txBox="1">
            <a:spLocks/>
          </p:cNvSpPr>
          <p:nvPr/>
        </p:nvSpPr>
        <p:spPr>
          <a:xfrm>
            <a:off x="6636329" y="1693762"/>
            <a:ext cx="5272935" cy="875654"/>
          </a:xfrm>
          <a:prstGeom prst="rect">
            <a:avLst/>
          </a:prstGeom>
        </p:spPr>
        <p:txBody>
          <a:bodyPr vert="horz" lIns="0" tIns="45720" rIns="91440" bIns="45720" rtlCol="0">
            <a:noAutofit/>
          </a:bodyPr>
          <a:lstStyle>
            <a:lvl1pPr marL="0" indent="0" algn="l" defTabSz="914400" rtl="0" eaLnBrk="1" latinLnBrk="0" hangingPunct="1">
              <a:lnSpc>
                <a:spcPts val="2100"/>
              </a:lnSpc>
              <a:spcBef>
                <a:spcPts val="0"/>
              </a:spcBef>
              <a:spcAft>
                <a:spcPts val="1200"/>
              </a:spcAft>
              <a:buFont typeface="Arial" panose="020B0604020202020204" pitchFamily="34" charset="0"/>
              <a:buNone/>
              <a:defRPr sz="1900" b="1" kern="1200">
                <a:solidFill>
                  <a:schemeClr val="tx1">
                    <a:lumMod val="90000"/>
                    <a:lumOff val="10000"/>
                  </a:schemeClr>
                </a:solidFill>
                <a:latin typeface="+mn-lt"/>
                <a:ea typeface="+mn-ea"/>
                <a:cs typeface="+mn-cs"/>
              </a:defRPr>
            </a:lvl1pPr>
            <a:lvl2pPr marL="0" indent="0" algn="l" defTabSz="914400" rtl="0" eaLnBrk="1" latinLnBrk="0" hangingPunct="1">
              <a:lnSpc>
                <a:spcPts val="2100"/>
              </a:lnSpc>
              <a:spcBef>
                <a:spcPts val="0"/>
              </a:spcBef>
              <a:spcAft>
                <a:spcPts val="1200"/>
              </a:spcAft>
              <a:buFont typeface="Arial" panose="020B0604020202020204" pitchFamily="34" charset="0"/>
              <a:buNone/>
              <a:defRPr sz="1900" kern="1200">
                <a:solidFill>
                  <a:schemeClr val="tx1">
                    <a:lumMod val="90000"/>
                    <a:lumOff val="10000"/>
                  </a:schemeClr>
                </a:solidFill>
                <a:latin typeface="+mn-lt"/>
                <a:ea typeface="+mn-ea"/>
                <a:cs typeface="+mn-cs"/>
              </a:defRPr>
            </a:lvl2pPr>
            <a:lvl3pPr marL="233363" indent="-233363" algn="l" defTabSz="914400" rtl="0" eaLnBrk="1" latinLnBrk="0" hangingPunct="1">
              <a:lnSpc>
                <a:spcPts val="2100"/>
              </a:lnSpc>
              <a:spcBef>
                <a:spcPts val="0"/>
              </a:spcBef>
              <a:spcAft>
                <a:spcPts val="1200"/>
              </a:spcAft>
              <a:buClr>
                <a:schemeClr val="accent1"/>
              </a:buClr>
              <a:buFont typeface="Wingdings 3" panose="05040102010807070707" pitchFamily="18" charset="2"/>
              <a:buChar char=""/>
              <a:defRPr sz="1900" kern="1200">
                <a:solidFill>
                  <a:schemeClr val="tx1">
                    <a:lumMod val="90000"/>
                    <a:lumOff val="10000"/>
                  </a:schemeClr>
                </a:solidFill>
                <a:latin typeface="+mn-lt"/>
                <a:ea typeface="+mn-ea"/>
                <a:cs typeface="+mn-cs"/>
              </a:defRPr>
            </a:lvl3pPr>
            <a:lvl4pPr marL="457200" indent="-169863" algn="l" defTabSz="914400" rtl="0" eaLnBrk="1" latinLnBrk="0" hangingPunct="1">
              <a:lnSpc>
                <a:spcPts val="2100"/>
              </a:lnSpc>
              <a:spcBef>
                <a:spcPts val="0"/>
              </a:spcBef>
              <a:spcAft>
                <a:spcPts val="1200"/>
              </a:spcAft>
              <a:buFont typeface="Arial" panose="020B0604020202020204" pitchFamily="34" charset="0"/>
              <a:buChar char="•"/>
              <a:defRPr sz="1900" kern="1200">
                <a:solidFill>
                  <a:schemeClr val="tx1">
                    <a:lumMod val="90000"/>
                    <a:lumOff val="10000"/>
                  </a:schemeClr>
                </a:solidFill>
                <a:latin typeface="+mn-lt"/>
                <a:ea typeface="+mn-ea"/>
                <a:cs typeface="+mn-cs"/>
              </a:defRPr>
            </a:lvl4pPr>
            <a:lvl5pPr marL="690563" indent="-228600" algn="l" defTabSz="914400" rtl="0" eaLnBrk="1" latinLnBrk="0" hangingPunct="1">
              <a:lnSpc>
                <a:spcPts val="2100"/>
              </a:lnSpc>
              <a:spcBef>
                <a:spcPts val="0"/>
              </a:spcBef>
              <a:spcAft>
                <a:spcPts val="1200"/>
              </a:spcAft>
              <a:buFont typeface="Calibri" panose="020F0502020204030204" pitchFamily="34" charset="0"/>
              <a:buChar char="‒"/>
              <a:defRPr sz="19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900"/>
              </a:lnSpc>
            </a:pPr>
            <a:r>
              <a:rPr lang="en-US" sz="1600" b="0" dirty="0"/>
              <a:t>Beneficiaries, ages 18 years and older, who had at least two </a:t>
            </a:r>
            <a:r>
              <a:rPr lang="en-US" sz="1600" b="0" spc="-10" dirty="0"/>
              <a:t>fills of medication(s) listed below on different dates of service </a:t>
            </a:r>
            <a:r>
              <a:rPr lang="en-US" sz="1600" b="0" dirty="0"/>
              <a:t>and were 80% or more adherent to their medications.</a:t>
            </a:r>
          </a:p>
        </p:txBody>
      </p:sp>
      <p:graphicFrame>
        <p:nvGraphicFramePr>
          <p:cNvPr id="8" name="Table 7">
            <a:extLst>
              <a:ext uri="{FF2B5EF4-FFF2-40B4-BE49-F238E27FC236}">
                <a16:creationId xmlns:a16="http://schemas.microsoft.com/office/drawing/2014/main" id="{BFD36E32-0410-172A-A859-E31E1A29FE4B}"/>
              </a:ext>
            </a:extLst>
          </p:cNvPr>
          <p:cNvGraphicFramePr>
            <a:graphicFrameLocks noGrp="1"/>
          </p:cNvGraphicFramePr>
          <p:nvPr>
            <p:extLst>
              <p:ext uri="{D42A27DB-BD31-4B8C-83A1-F6EECF244321}">
                <p14:modId xmlns:p14="http://schemas.microsoft.com/office/powerpoint/2010/main" val="567037997"/>
              </p:ext>
            </p:extLst>
          </p:nvPr>
        </p:nvGraphicFramePr>
        <p:xfrm>
          <a:off x="701170" y="2707838"/>
          <a:ext cx="10839666" cy="2539838"/>
        </p:xfrm>
        <a:graphic>
          <a:graphicData uri="http://schemas.openxmlformats.org/drawingml/2006/table">
            <a:tbl>
              <a:tblPr firstRow="1" bandRow="1">
                <a:tableStyleId>{5FD0F851-EC5A-4D38-B0AD-8093EC10F338}</a:tableStyleId>
              </a:tblPr>
              <a:tblGrid>
                <a:gridCol w="4808775">
                  <a:extLst>
                    <a:ext uri="{9D8B030D-6E8A-4147-A177-3AD203B41FA5}">
                      <a16:colId xmlns:a16="http://schemas.microsoft.com/office/drawing/2014/main" val="3468979238"/>
                    </a:ext>
                  </a:extLst>
                </a:gridCol>
                <a:gridCol w="6030891">
                  <a:extLst>
                    <a:ext uri="{9D8B030D-6E8A-4147-A177-3AD203B41FA5}">
                      <a16:colId xmlns:a16="http://schemas.microsoft.com/office/drawing/2014/main" val="2525015790"/>
                    </a:ext>
                  </a:extLst>
                </a:gridCol>
              </a:tblGrid>
              <a:tr h="361289">
                <a:tc>
                  <a:txBody>
                    <a:bodyPr/>
                    <a:lstStyle/>
                    <a:p>
                      <a:r>
                        <a:rPr lang="en-US" sz="1600" b="1" u="none" strike="noStrike" kern="1200" baseline="0" dirty="0">
                          <a:solidFill>
                            <a:schemeClr val="accent5"/>
                          </a:solidFill>
                        </a:rPr>
                        <a:t>Quality Measure </a:t>
                      </a:r>
                      <a:r>
                        <a:rPr lang="en-US" sz="1600" b="0" u="none" strike="noStrike" kern="1200" baseline="0" dirty="0">
                          <a:solidFill>
                            <a:schemeClr val="accent5"/>
                          </a:solidFill>
                        </a:rPr>
                        <a:t>	</a:t>
                      </a:r>
                      <a:endParaRPr lang="en-US" sz="1600" b="0" i="0" u="none" strike="noStrike" kern="1200" baseline="0" dirty="0">
                        <a:solidFill>
                          <a:schemeClr val="accent5"/>
                        </a:solidFill>
                        <a:latin typeface="+mn-lt"/>
                        <a:ea typeface="+mn-ea"/>
                        <a:cs typeface="+mn-cs"/>
                      </a:endParaRPr>
                    </a:p>
                  </a:txBody>
                  <a:tcPr>
                    <a:lnR w="12700" cap="flat" cmpd="sng" algn="ctr">
                      <a:solidFill>
                        <a:schemeClr val="accent5"/>
                      </a:solidFill>
                      <a:prstDash val="solid"/>
                      <a:round/>
                      <a:headEnd type="none" w="med" len="med"/>
                      <a:tailEnd type="none" w="med" len="med"/>
                    </a:lnR>
                  </a:tcPr>
                </a:tc>
                <a:tc>
                  <a:txBody>
                    <a:bodyPr/>
                    <a:lstStyle/>
                    <a:p>
                      <a:r>
                        <a:rPr lang="en-US" sz="1600" b="1" u="none" strike="noStrike" kern="1200" baseline="0" dirty="0">
                          <a:solidFill>
                            <a:schemeClr val="accent5"/>
                          </a:solidFill>
                        </a:rPr>
                        <a:t>Description</a:t>
                      </a:r>
                      <a:endParaRPr lang="en-US" sz="1600" b="0" i="0" u="none" strike="noStrike" kern="1200" baseline="0" dirty="0">
                        <a:solidFill>
                          <a:schemeClr val="accent5"/>
                        </a:solidFill>
                        <a:latin typeface="+mn-lt"/>
                        <a:ea typeface="+mn-ea"/>
                        <a:cs typeface="+mn-cs"/>
                      </a:endParaRPr>
                    </a:p>
                  </a:txBody>
                  <a:tcP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904684015"/>
                  </a:ext>
                </a:extLst>
              </a:tr>
              <a:tr h="954756">
                <a:tc>
                  <a:txBody>
                    <a:bodyPr/>
                    <a:lstStyle/>
                    <a:p>
                      <a:r>
                        <a:rPr lang="en-US" sz="1600" b="1" u="none" strike="noStrike" kern="1200" baseline="0" dirty="0">
                          <a:solidFill>
                            <a:schemeClr val="dk1"/>
                          </a:solidFill>
                        </a:rPr>
                        <a:t>Medication Adherence for Diabetes (DIAB)* </a:t>
                      </a:r>
                      <a:r>
                        <a:rPr lang="en-US" sz="1600" b="0" u="none" strike="noStrike" kern="1200" baseline="0" dirty="0">
                          <a:solidFill>
                            <a:schemeClr val="dk1"/>
                          </a:solidFill>
                        </a:rPr>
                        <a:t>	</a:t>
                      </a:r>
                      <a:endParaRPr lang="en-US" sz="1600" b="0" i="0" u="none" strike="noStrike" kern="1200" baseline="0" dirty="0">
                        <a:solidFill>
                          <a:schemeClr val="dk1"/>
                        </a:solidFill>
                        <a:latin typeface="+mn-lt"/>
                        <a:ea typeface="+mn-ea"/>
                        <a:cs typeface="+mn-cs"/>
                      </a:endParaRPr>
                    </a:p>
                  </a:txBody>
                  <a:tcPr anchor="ctr">
                    <a:lnR w="12700" cap="flat" cmpd="sng" algn="ctr">
                      <a:solidFill>
                        <a:schemeClr val="accent5"/>
                      </a:solidFill>
                      <a:prstDash val="solid"/>
                      <a:round/>
                      <a:headEnd type="none" w="med" len="med"/>
                      <a:tailEnd type="none" w="med" len="med"/>
                    </a:lnR>
                    <a:solidFill>
                      <a:schemeClr val="accent5">
                        <a:alpha val="10000"/>
                      </a:schemeClr>
                    </a:solidFill>
                  </a:tcPr>
                </a:tc>
                <a:tc>
                  <a:txBody>
                    <a:bodyPr/>
                    <a:lstStyle/>
                    <a:p>
                      <a:r>
                        <a:rPr lang="en-US" sz="1600" b="0" u="none" strike="noStrike" kern="1200" baseline="0" dirty="0">
                          <a:solidFill>
                            <a:schemeClr val="dk1"/>
                          </a:solidFill>
                        </a:rPr>
                        <a:t>Oral antidiabetic medications defined as Biguanides, Sulfonylureas, Thiazolidinediones, DPP-IV inhibitors, GLP-1 receptor agonists, Meglitinides, and SGLT2 inhibitors</a:t>
                      </a:r>
                      <a:endParaRPr lang="en-US" sz="1600" b="0" i="0" u="none" strike="noStrike" kern="1200" baseline="0" dirty="0">
                        <a:solidFill>
                          <a:schemeClr val="dk1"/>
                        </a:solidFill>
                        <a:latin typeface="+mn-lt"/>
                        <a:ea typeface="+mn-ea"/>
                        <a:cs typeface="+mn-cs"/>
                      </a:endParaRPr>
                    </a:p>
                  </a:txBody>
                  <a:tcPr anchor="ctr">
                    <a:lnL w="12700" cap="flat" cmpd="sng" algn="ctr">
                      <a:solidFill>
                        <a:schemeClr val="accent5"/>
                      </a:solidFill>
                      <a:prstDash val="solid"/>
                      <a:round/>
                      <a:headEnd type="none" w="med" len="med"/>
                      <a:tailEnd type="none" w="med" len="med"/>
                    </a:lnL>
                    <a:solidFill>
                      <a:schemeClr val="accent5">
                        <a:alpha val="10000"/>
                      </a:schemeClr>
                    </a:solidFill>
                  </a:tcPr>
                </a:tc>
                <a:extLst>
                  <a:ext uri="{0D108BD9-81ED-4DB2-BD59-A6C34878D82A}">
                    <a16:rowId xmlns:a16="http://schemas.microsoft.com/office/drawing/2014/main" val="3702161113"/>
                  </a:ext>
                </a:extLst>
              </a:tr>
              <a:tr h="600198">
                <a:tc>
                  <a:txBody>
                    <a:bodyPr/>
                    <a:lstStyle/>
                    <a:p>
                      <a:r>
                        <a:rPr lang="en-US" sz="1600" b="1" u="none" strike="noStrike" kern="1200" baseline="0" dirty="0">
                          <a:solidFill>
                            <a:schemeClr val="dk1"/>
                          </a:solidFill>
                        </a:rPr>
                        <a:t>Medication Adherence for Hypertension (RASA)** </a:t>
                      </a:r>
                      <a:endParaRPr lang="en-US" sz="1600" b="0" i="0" u="none" strike="noStrike" kern="1200" baseline="0" dirty="0">
                        <a:solidFill>
                          <a:schemeClr val="dk1"/>
                        </a:solidFill>
                        <a:latin typeface="+mn-lt"/>
                        <a:ea typeface="+mn-ea"/>
                        <a:cs typeface="+mn-cs"/>
                      </a:endParaRPr>
                    </a:p>
                  </a:txBody>
                  <a:tcPr anchor="ctr">
                    <a:lnR w="12700" cap="flat" cmpd="sng" algn="ctr">
                      <a:solidFill>
                        <a:schemeClr val="accent5"/>
                      </a:solidFill>
                      <a:prstDash val="solid"/>
                      <a:round/>
                      <a:headEnd type="none" w="med" len="med"/>
                      <a:tailEnd type="none" w="med" len="med"/>
                    </a:lnR>
                  </a:tcPr>
                </a:tc>
                <a:tc>
                  <a:txBody>
                    <a:bodyPr/>
                    <a:lstStyle/>
                    <a:p>
                      <a:r>
                        <a:rPr lang="en-US" sz="1600" b="0" u="none" strike="noStrike" kern="1200" baseline="0" dirty="0">
                          <a:solidFill>
                            <a:schemeClr val="dk1"/>
                          </a:solidFill>
                        </a:rPr>
                        <a:t>Renin-Angiotensin System (RAS) antagonists defined as ACE inhibitors, ARBs, or Direct Renin Inhibitors 	</a:t>
                      </a:r>
                      <a:endParaRPr lang="en-US" sz="1600" b="0" i="0" u="none" strike="noStrike" kern="1200" baseline="0" dirty="0">
                        <a:solidFill>
                          <a:schemeClr val="dk1"/>
                        </a:solidFill>
                        <a:latin typeface="+mn-lt"/>
                        <a:ea typeface="+mn-ea"/>
                        <a:cs typeface="+mn-cs"/>
                      </a:endParaRPr>
                    </a:p>
                  </a:txBody>
                  <a:tcPr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407346386"/>
                  </a:ext>
                </a:extLst>
              </a:tr>
              <a:tr h="623595">
                <a:tc>
                  <a:txBody>
                    <a:bodyPr/>
                    <a:lstStyle/>
                    <a:p>
                      <a:r>
                        <a:rPr lang="en-US" sz="1600" b="1" u="none" strike="noStrike" kern="1200" baseline="0" dirty="0">
                          <a:solidFill>
                            <a:schemeClr val="dk1"/>
                          </a:solidFill>
                        </a:rPr>
                        <a:t>Medication Adherence for Cholesterol (Statins)</a:t>
                      </a:r>
                      <a:endParaRPr lang="en-US" sz="1600" b="0" i="0" u="none" strike="noStrike" kern="1200" baseline="0" dirty="0">
                        <a:solidFill>
                          <a:schemeClr val="dk1"/>
                        </a:solidFill>
                        <a:latin typeface="+mn-lt"/>
                        <a:ea typeface="+mn-ea"/>
                        <a:cs typeface="+mn-cs"/>
                      </a:endParaRPr>
                    </a:p>
                  </a:txBody>
                  <a:tcPr anchor="ctr">
                    <a:lnR w="12700" cap="flat" cmpd="sng" algn="ctr">
                      <a:solidFill>
                        <a:schemeClr val="accent5"/>
                      </a:solidFill>
                      <a:prstDash val="solid"/>
                      <a:round/>
                      <a:headEnd type="none" w="med" len="med"/>
                      <a:tailEnd type="none" w="med" len="med"/>
                    </a:lnR>
                    <a:solidFill>
                      <a:schemeClr val="accent5">
                        <a:alpha val="10000"/>
                      </a:schemeClr>
                    </a:solidFill>
                  </a:tcPr>
                </a:tc>
                <a:tc>
                  <a:txBody>
                    <a:bodyPr/>
                    <a:lstStyle/>
                    <a:p>
                      <a:r>
                        <a:rPr lang="en-US" sz="1600" b="0" u="none" strike="noStrike" kern="1200" baseline="0" dirty="0">
                          <a:solidFill>
                            <a:schemeClr val="dk1"/>
                          </a:solidFill>
                        </a:rPr>
                        <a:t>Statins 	</a:t>
                      </a:r>
                      <a:endParaRPr lang="en-US" sz="1600" b="0" i="0" u="none" strike="noStrike" kern="1200" baseline="0" dirty="0">
                        <a:solidFill>
                          <a:schemeClr val="dk1"/>
                        </a:solidFill>
                        <a:latin typeface="+mn-lt"/>
                        <a:ea typeface="+mn-ea"/>
                        <a:cs typeface="+mn-cs"/>
                      </a:endParaRPr>
                    </a:p>
                  </a:txBody>
                  <a:tcPr anchor="ctr">
                    <a:lnL w="12700" cap="flat" cmpd="sng" algn="ctr">
                      <a:solidFill>
                        <a:schemeClr val="accent5"/>
                      </a:solidFill>
                      <a:prstDash val="solid"/>
                      <a:round/>
                      <a:headEnd type="none" w="med" len="med"/>
                      <a:tailEnd type="none" w="med" len="med"/>
                    </a:lnL>
                    <a:solidFill>
                      <a:schemeClr val="accent5">
                        <a:alpha val="10000"/>
                      </a:schemeClr>
                    </a:solidFill>
                  </a:tcPr>
                </a:tc>
                <a:extLst>
                  <a:ext uri="{0D108BD9-81ED-4DB2-BD59-A6C34878D82A}">
                    <a16:rowId xmlns:a16="http://schemas.microsoft.com/office/drawing/2014/main" val="2242673177"/>
                  </a:ext>
                </a:extLst>
              </a:tr>
            </a:tbl>
          </a:graphicData>
        </a:graphic>
      </p:graphicFrame>
      <p:sp>
        <p:nvSpPr>
          <p:cNvPr id="9" name="Content Placeholder 6">
            <a:extLst>
              <a:ext uri="{FF2B5EF4-FFF2-40B4-BE49-F238E27FC236}">
                <a16:creationId xmlns:a16="http://schemas.microsoft.com/office/drawing/2014/main" id="{6EAD0708-8DE2-5F48-BBA5-EB9E0FCBCA60}"/>
              </a:ext>
            </a:extLst>
          </p:cNvPr>
          <p:cNvSpPr txBox="1">
            <a:spLocks/>
          </p:cNvSpPr>
          <p:nvPr/>
        </p:nvSpPr>
        <p:spPr>
          <a:xfrm>
            <a:off x="701170" y="5411021"/>
            <a:ext cx="10562575" cy="659579"/>
          </a:xfrm>
          <a:prstGeom prst="rect">
            <a:avLst/>
          </a:prstGeom>
        </p:spPr>
        <p:txBody>
          <a:bodyPr vert="horz" lIns="0" tIns="45720" rIns="91440" bIns="45720" rtlCol="0">
            <a:noAutofit/>
          </a:bodyPr>
          <a:lstStyle>
            <a:lvl1pPr marL="0" indent="0" algn="l" defTabSz="914400" rtl="0" eaLnBrk="1" latinLnBrk="0" hangingPunct="1">
              <a:lnSpc>
                <a:spcPts val="2100"/>
              </a:lnSpc>
              <a:spcBef>
                <a:spcPts val="0"/>
              </a:spcBef>
              <a:spcAft>
                <a:spcPts val="1200"/>
              </a:spcAft>
              <a:buFont typeface="Arial" panose="020B0604020202020204" pitchFamily="34" charset="0"/>
              <a:buNone/>
              <a:defRPr sz="1900" b="1" kern="1200">
                <a:solidFill>
                  <a:schemeClr val="tx1">
                    <a:lumMod val="90000"/>
                    <a:lumOff val="10000"/>
                  </a:schemeClr>
                </a:solidFill>
                <a:latin typeface="+mn-lt"/>
                <a:ea typeface="+mn-ea"/>
                <a:cs typeface="+mn-cs"/>
              </a:defRPr>
            </a:lvl1pPr>
            <a:lvl2pPr marL="0" indent="0" algn="l" defTabSz="914400" rtl="0" eaLnBrk="1" latinLnBrk="0" hangingPunct="1">
              <a:lnSpc>
                <a:spcPts val="2100"/>
              </a:lnSpc>
              <a:spcBef>
                <a:spcPts val="0"/>
              </a:spcBef>
              <a:spcAft>
                <a:spcPts val="1200"/>
              </a:spcAft>
              <a:buFont typeface="Arial" panose="020B0604020202020204" pitchFamily="34" charset="0"/>
              <a:buNone/>
              <a:defRPr sz="1900" kern="1200">
                <a:solidFill>
                  <a:schemeClr val="tx1">
                    <a:lumMod val="90000"/>
                    <a:lumOff val="10000"/>
                  </a:schemeClr>
                </a:solidFill>
                <a:latin typeface="+mn-lt"/>
                <a:ea typeface="+mn-ea"/>
                <a:cs typeface="+mn-cs"/>
              </a:defRPr>
            </a:lvl2pPr>
            <a:lvl3pPr marL="233363" indent="-233363" algn="l" defTabSz="914400" rtl="0" eaLnBrk="1" latinLnBrk="0" hangingPunct="1">
              <a:lnSpc>
                <a:spcPts val="2100"/>
              </a:lnSpc>
              <a:spcBef>
                <a:spcPts val="0"/>
              </a:spcBef>
              <a:spcAft>
                <a:spcPts val="1200"/>
              </a:spcAft>
              <a:buClr>
                <a:schemeClr val="accent1"/>
              </a:buClr>
              <a:buFont typeface="Wingdings 3" panose="05040102010807070707" pitchFamily="18" charset="2"/>
              <a:buChar char=""/>
              <a:defRPr sz="1900" kern="1200">
                <a:solidFill>
                  <a:schemeClr val="tx1">
                    <a:lumMod val="90000"/>
                    <a:lumOff val="10000"/>
                  </a:schemeClr>
                </a:solidFill>
                <a:latin typeface="+mn-lt"/>
                <a:ea typeface="+mn-ea"/>
                <a:cs typeface="+mn-cs"/>
              </a:defRPr>
            </a:lvl3pPr>
            <a:lvl4pPr marL="457200" indent="-169863" algn="l" defTabSz="914400" rtl="0" eaLnBrk="1" latinLnBrk="0" hangingPunct="1">
              <a:lnSpc>
                <a:spcPts val="2100"/>
              </a:lnSpc>
              <a:spcBef>
                <a:spcPts val="0"/>
              </a:spcBef>
              <a:spcAft>
                <a:spcPts val="1200"/>
              </a:spcAft>
              <a:buFont typeface="Arial" panose="020B0604020202020204" pitchFamily="34" charset="0"/>
              <a:buChar char="•"/>
              <a:defRPr sz="1900" kern="1200">
                <a:solidFill>
                  <a:schemeClr val="tx1">
                    <a:lumMod val="90000"/>
                    <a:lumOff val="10000"/>
                  </a:schemeClr>
                </a:solidFill>
                <a:latin typeface="+mn-lt"/>
                <a:ea typeface="+mn-ea"/>
                <a:cs typeface="+mn-cs"/>
              </a:defRPr>
            </a:lvl4pPr>
            <a:lvl5pPr marL="690563" indent="-228600" algn="l" defTabSz="914400" rtl="0" eaLnBrk="1" latinLnBrk="0" hangingPunct="1">
              <a:lnSpc>
                <a:spcPts val="2100"/>
              </a:lnSpc>
              <a:spcBef>
                <a:spcPts val="0"/>
              </a:spcBef>
              <a:spcAft>
                <a:spcPts val="1200"/>
              </a:spcAft>
              <a:buFont typeface="Calibri" panose="020F0502020204030204" pitchFamily="34" charset="0"/>
              <a:buChar char="‒"/>
              <a:defRPr sz="19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600" dirty="0"/>
              <a:t>Exclusions</a:t>
            </a:r>
          </a:p>
          <a:p>
            <a:pPr lvl="1">
              <a:spcAft>
                <a:spcPts val="0"/>
              </a:spcAft>
            </a:pPr>
            <a:r>
              <a:rPr lang="en-US" sz="1600" dirty="0"/>
              <a:t>End-stage renal disease (ESRD), Hospice, *Insulin use (DIAB only), **Sacubitril/Valsartan use (RASA only).</a:t>
            </a:r>
          </a:p>
        </p:txBody>
      </p:sp>
      <p:sp>
        <p:nvSpPr>
          <p:cNvPr id="6" name="Footer Placeholder 5">
            <a:extLst>
              <a:ext uri="{FF2B5EF4-FFF2-40B4-BE49-F238E27FC236}">
                <a16:creationId xmlns:a16="http://schemas.microsoft.com/office/drawing/2014/main" id="{DC947832-62D0-2D3C-01BA-66B477D890CB}"/>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F238DE6-2418-E86C-9923-535702511E83}"/>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D520CA-BC63-4056-90E8-52A11225B8D5}"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C8A19A3-89A0-7203-7C22-2600C89FBF67}"/>
              </a:ext>
              <a:ext uri="{C183D7F6-B498-43B3-948B-1728B52AA6E4}">
                <adec:decorative xmlns:adec="http://schemas.microsoft.com/office/drawing/2017/decorative" val="1"/>
              </a:ext>
            </a:extLst>
          </p:cNvPr>
          <p:cNvSpPr>
            <a:spLocks noGrp="1"/>
          </p:cNvSpPr>
          <p:nvPr>
            <p:ph type="sldNum" sz="quarter" idx="12"/>
          </p:nvPr>
        </p:nvSpPr>
        <p:spPr/>
        <p:txBody>
          <a:bodyPr/>
          <a:lstStyle/>
          <a:p>
            <a:fld id="{838EFADD-6813-489E-8FB7-11BBF2FF54E3}" type="slidenum">
              <a:rPr lang="en-US"/>
              <a:pPr/>
              <a:t>47</a:t>
            </a:fld>
            <a:endParaRPr lang="en-US" dirty="0"/>
          </a:p>
        </p:txBody>
      </p:sp>
    </p:spTree>
    <p:extLst>
      <p:ext uri="{BB962C8B-B14F-4D97-AF65-F5344CB8AC3E}">
        <p14:creationId xmlns:p14="http://schemas.microsoft.com/office/powerpoint/2010/main" val="1474485833"/>
      </p:ext>
    </p:extLst>
  </p:cSld>
  <p:clrMapOvr>
    <a:masterClrMapping/>
  </p:clrMapOvr>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511969"/>
            <a:ext cx="7221220" cy="685323"/>
          </a:xfrm>
        </p:spPr>
        <p:txBody>
          <a:bodyPr/>
          <a:lstStyle/>
          <a:p>
            <a:r>
              <a:rPr lang="en-US" dirty="0"/>
              <a:t>Medication Adherence Tips</a:t>
            </a:r>
          </a:p>
        </p:txBody>
      </p:sp>
      <p:sp>
        <p:nvSpPr>
          <p:cNvPr id="8" name="Content Placeholder 7">
            <a:extLst>
              <a:ext uri="{FF2B5EF4-FFF2-40B4-BE49-F238E27FC236}">
                <a16:creationId xmlns:a16="http://schemas.microsoft.com/office/drawing/2014/main" id="{EF712770-37B8-3B6C-2F67-D02A0F6F3D77}"/>
              </a:ext>
            </a:extLst>
          </p:cNvPr>
          <p:cNvSpPr>
            <a:spLocks noGrp="1"/>
          </p:cNvSpPr>
          <p:nvPr>
            <p:ph idx="13"/>
          </p:nvPr>
        </p:nvSpPr>
        <p:spPr>
          <a:xfrm>
            <a:off x="701675" y="1612900"/>
            <a:ext cx="11249026" cy="727326"/>
          </a:xfrm>
        </p:spPr>
        <p:txBody>
          <a:bodyPr/>
          <a:lstStyle/>
          <a:p>
            <a:pPr lvl="1"/>
            <a:r>
              <a:rPr lang="en-US" b="1" dirty="0" err="1"/>
              <a:t>RxEffect</a:t>
            </a:r>
            <a:r>
              <a:rPr lang="en-US" b="1" dirty="0"/>
              <a:t> LIS Indicator: </a:t>
            </a:r>
            <a:r>
              <a:rPr lang="en-US" dirty="0"/>
              <a:t>If the LIS flag reflects ‘Yes,’ your patient is eligible to fill a 90-day prescription for the same cost as a 30-day prescription.</a:t>
            </a:r>
          </a:p>
          <a:p>
            <a:pPr lvl="1"/>
            <a:endParaRPr lang="en-US" dirty="0"/>
          </a:p>
        </p:txBody>
      </p:sp>
      <p:sp>
        <p:nvSpPr>
          <p:cNvPr id="14" name="TextBox 13" descr="Best practices to promote medication adherence &#10;">
            <a:extLst>
              <a:ext uri="{FF2B5EF4-FFF2-40B4-BE49-F238E27FC236}">
                <a16:creationId xmlns:a16="http://schemas.microsoft.com/office/drawing/2014/main" id="{6CC8E398-14E5-C98F-B536-B16A435EDD0A}"/>
              </a:ext>
            </a:extLst>
          </p:cNvPr>
          <p:cNvSpPr txBox="1"/>
          <p:nvPr/>
        </p:nvSpPr>
        <p:spPr>
          <a:xfrm>
            <a:off x="704315" y="2455818"/>
            <a:ext cx="10960816" cy="522514"/>
          </a:xfrm>
          <a:prstGeom prst="round2DiagRect">
            <a:avLst>
              <a:gd name="adj1" fmla="val 50000"/>
              <a:gd name="adj2" fmla="val 0"/>
            </a:avLst>
          </a:prstGeom>
          <a:solidFill>
            <a:schemeClr val="accent5"/>
          </a:solidFill>
        </p:spPr>
        <p:txBody>
          <a:bodyPr wrap="square" lIns="274320" tIns="0" bIns="0" anchor="ctr">
            <a:noAutofit/>
          </a:bodyPr>
          <a:lstStyle/>
          <a:p>
            <a:r>
              <a:rPr lang="en-US" sz="18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Best practices to promote medication adherence </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descr="Prescribe 90-day prescriptions supply &#10;For chronic medications, prescribe a 90-day quantity.&#10;">
            <a:extLst>
              <a:ext uri="{FF2B5EF4-FFF2-40B4-BE49-F238E27FC236}">
                <a16:creationId xmlns:a16="http://schemas.microsoft.com/office/drawing/2014/main" id="{37F1B0EA-3ABA-EE15-763C-9FE0E0148366}"/>
              </a:ext>
            </a:extLst>
          </p:cNvPr>
          <p:cNvSpPr txBox="1"/>
          <p:nvPr/>
        </p:nvSpPr>
        <p:spPr>
          <a:xfrm>
            <a:off x="717378" y="3090936"/>
            <a:ext cx="3149228" cy="2758237"/>
          </a:xfrm>
          <a:prstGeom prst="round2DiagRect">
            <a:avLst/>
          </a:prstGeom>
          <a:solidFill>
            <a:schemeClr val="accent4">
              <a:alpha val="10000"/>
            </a:schemeClr>
          </a:solidFill>
        </p:spPr>
        <p:txBody>
          <a:bodyPr wrap="square" lIns="182880" tIns="457200" bIns="91440" rtlCol="0" anchor="t">
            <a:noAutofit/>
          </a:bodyPr>
          <a:lstStyle/>
          <a:p>
            <a:r>
              <a:rPr lang="en-US" b="1" i="0" u="none" strike="noStrike" baseline="0" dirty="0">
                <a:solidFill>
                  <a:srgbClr val="242568"/>
                </a:solidFill>
                <a:latin typeface="Calibri" panose="020F0502020204030204" pitchFamily="34" charset="0"/>
                <a:ea typeface="Calibri" panose="020F0502020204030204" pitchFamily="34" charset="0"/>
                <a:cs typeface="Calibri" panose="020F0502020204030204" pitchFamily="34" charset="0"/>
              </a:rPr>
              <a:t>Prescribe 90-day prescriptions supply </a:t>
            </a:r>
            <a:endParaRPr lang="en-US" b="0" i="0" u="none" strike="noStrike" baseline="0" dirty="0">
              <a:solidFill>
                <a:srgbClr val="242568"/>
              </a:solidFill>
              <a:latin typeface="Calibri" panose="020F0502020204030204" pitchFamily="34" charset="0"/>
              <a:ea typeface="Calibri" panose="020F0502020204030204" pitchFamily="34" charset="0"/>
              <a:cs typeface="Calibri" panose="020F0502020204030204" pitchFamily="34" charset="0"/>
            </a:endParaRPr>
          </a:p>
          <a:p>
            <a:r>
              <a:rPr lang="en-US" sz="1800" b="0" i="0" u="none" strike="noStrike" baseline="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For chronic medications, prescribe a 90-day quantity.</a:t>
            </a:r>
            <a:endParaRPr lang="en-US"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descr="Review medications regularly&#10;During each visit, review all medications with the patient.&#10;When possible, remove medications no longer needed and reduce dosages. &#10;">
            <a:extLst>
              <a:ext uri="{FF2B5EF4-FFF2-40B4-BE49-F238E27FC236}">
                <a16:creationId xmlns:a16="http://schemas.microsoft.com/office/drawing/2014/main" id="{AD7FF3FB-D693-604E-B5E1-C4A1148E9E2D}"/>
              </a:ext>
            </a:extLst>
          </p:cNvPr>
          <p:cNvSpPr txBox="1"/>
          <p:nvPr/>
        </p:nvSpPr>
        <p:spPr>
          <a:xfrm>
            <a:off x="4066979" y="3093924"/>
            <a:ext cx="3411166" cy="2758238"/>
          </a:xfrm>
          <a:prstGeom prst="round2DiagRect">
            <a:avLst>
              <a:gd name="adj1" fmla="val 16667"/>
              <a:gd name="adj2" fmla="val 0"/>
            </a:avLst>
          </a:prstGeom>
          <a:solidFill>
            <a:schemeClr val="accent4">
              <a:alpha val="10000"/>
            </a:schemeClr>
          </a:solidFill>
        </p:spPr>
        <p:txBody>
          <a:bodyPr wrap="square" lIns="182880" tIns="457200" bIns="91440" rtlCol="0" anchor="t">
            <a:noAutofit/>
          </a:bodyPr>
          <a:lstStyle/>
          <a:p>
            <a:r>
              <a:rPr lang="en-US" b="1" i="0" u="none" strike="noStrike" baseline="0" dirty="0">
                <a:solidFill>
                  <a:srgbClr val="242568"/>
                </a:solidFill>
                <a:latin typeface="Calibri" panose="020F0502020204030204" pitchFamily="34" charset="0"/>
                <a:ea typeface="Calibri" panose="020F0502020204030204" pitchFamily="34" charset="0"/>
                <a:cs typeface="Calibri" panose="020F0502020204030204" pitchFamily="34" charset="0"/>
              </a:rPr>
              <a:t>Review medications regularly</a:t>
            </a:r>
          </a:p>
          <a:p>
            <a:r>
              <a:rPr lang="en-US" i="0" u="none" strike="noStrike" baseline="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During each visit, review all medications with the patient.</a:t>
            </a:r>
          </a:p>
          <a:p>
            <a:r>
              <a:rPr lang="en-US" i="0" u="none" strike="noStrike" baseline="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When possible, remove medications no longer needed and reduce dosages. </a:t>
            </a:r>
            <a:endParaRPr lang="en-US"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descr="Check for understanding&#10;Make sure your patients knows why you are prescribing a medication.&#10;Clearly explain what they are, what they do and how to manage potential side effects.&#10;">
            <a:extLst>
              <a:ext uri="{FF2B5EF4-FFF2-40B4-BE49-F238E27FC236}">
                <a16:creationId xmlns:a16="http://schemas.microsoft.com/office/drawing/2014/main" id="{6FE7A8D6-4924-D671-3B29-859668337006}"/>
              </a:ext>
            </a:extLst>
          </p:cNvPr>
          <p:cNvSpPr txBox="1"/>
          <p:nvPr/>
        </p:nvSpPr>
        <p:spPr>
          <a:xfrm>
            <a:off x="7678519" y="3082016"/>
            <a:ext cx="3986612" cy="2767157"/>
          </a:xfrm>
          <a:prstGeom prst="round2DiagRect">
            <a:avLst/>
          </a:prstGeom>
          <a:solidFill>
            <a:schemeClr val="accent4">
              <a:alpha val="10000"/>
            </a:schemeClr>
          </a:solidFill>
        </p:spPr>
        <p:txBody>
          <a:bodyPr wrap="square" lIns="182880" tIns="457200" bIns="91440" rtlCol="0" anchor="t">
            <a:noAutofit/>
          </a:bodyPr>
          <a:lstStyle/>
          <a:p>
            <a:r>
              <a:rPr lang="en-US" b="1" i="0" u="none" strike="noStrike" baseline="0" dirty="0">
                <a:solidFill>
                  <a:srgbClr val="242568"/>
                </a:solidFill>
                <a:latin typeface="Calibri" panose="020F0502020204030204" pitchFamily="34" charset="0"/>
                <a:ea typeface="Calibri" panose="020F0502020204030204" pitchFamily="34" charset="0"/>
                <a:cs typeface="Calibri" panose="020F0502020204030204" pitchFamily="34" charset="0"/>
              </a:rPr>
              <a:t>Check for understanding</a:t>
            </a:r>
          </a:p>
          <a:p>
            <a:r>
              <a:rPr lang="en-US" i="0" u="none" strike="noStrike" baseline="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Make sure your patients knows why you are prescribing a medication.</a:t>
            </a:r>
          </a:p>
          <a:p>
            <a:r>
              <a:rPr lang="en-US" i="0" u="none" strike="noStrike" baseline="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Clearly explain what they are, what they do and how to manage potential side effects.</a:t>
            </a:r>
            <a:endParaRPr lang="en-US"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124CEA98-0E6E-3A1A-C89F-9231E053370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6121907A-7FB0-5705-1E5B-76D00E39075F}"/>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0E72B-AD02-4E9F-A2C9-B7F956916131}"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C8A19A3-89A0-7203-7C22-2600C89FBF67}"/>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48</a:t>
            </a:fld>
            <a:endParaRPr lang="en-US" dirty="0"/>
          </a:p>
        </p:txBody>
      </p:sp>
    </p:spTree>
    <p:extLst>
      <p:ext uri="{BB962C8B-B14F-4D97-AF65-F5344CB8AC3E}">
        <p14:creationId xmlns:p14="http://schemas.microsoft.com/office/powerpoint/2010/main" val="630384632"/>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511969"/>
            <a:ext cx="6903720" cy="685323"/>
          </a:xfrm>
        </p:spPr>
        <p:txBody>
          <a:bodyPr/>
          <a:lstStyle/>
          <a:p>
            <a:r>
              <a:rPr lang="en-US" dirty="0"/>
              <a:t>Resources Available to Members</a:t>
            </a:r>
          </a:p>
        </p:txBody>
      </p:sp>
      <p:sp>
        <p:nvSpPr>
          <p:cNvPr id="8" name="Content Placeholder 7">
            <a:extLst>
              <a:ext uri="{FF2B5EF4-FFF2-40B4-BE49-F238E27FC236}">
                <a16:creationId xmlns:a16="http://schemas.microsoft.com/office/drawing/2014/main" id="{1F8DD043-C9A7-59FA-C1A6-1797EC147F3D}"/>
              </a:ext>
            </a:extLst>
          </p:cNvPr>
          <p:cNvSpPr>
            <a:spLocks noGrp="1"/>
          </p:cNvSpPr>
          <p:nvPr>
            <p:ph idx="13"/>
          </p:nvPr>
        </p:nvSpPr>
        <p:spPr>
          <a:xfrm>
            <a:off x="701171" y="1612422"/>
            <a:ext cx="8409473" cy="4351338"/>
          </a:xfrm>
        </p:spPr>
        <p:txBody>
          <a:bodyPr/>
          <a:lstStyle/>
          <a:p>
            <a:pPr lvl="1"/>
            <a:r>
              <a:rPr lang="en-US" dirty="0"/>
              <a:t>Our care management team has resources available that can help your patients — our members — reach their health goals. These include assistance with:  </a:t>
            </a:r>
          </a:p>
          <a:p>
            <a:pPr lvl="2"/>
            <a:r>
              <a:rPr lang="en-US" dirty="0"/>
              <a:t>Scheduling follow-up appointments</a:t>
            </a:r>
          </a:p>
          <a:p>
            <a:pPr lvl="2"/>
            <a:r>
              <a:rPr lang="en-US" dirty="0"/>
              <a:t>Transportation</a:t>
            </a:r>
          </a:p>
          <a:p>
            <a:pPr lvl="2"/>
            <a:r>
              <a:rPr lang="en-US" dirty="0"/>
              <a:t>Helping keep track of medications</a:t>
            </a:r>
          </a:p>
          <a:p>
            <a:pPr lvl="2"/>
            <a:r>
              <a:rPr lang="en-US" dirty="0"/>
              <a:t>Managing multiple conditions</a:t>
            </a:r>
          </a:p>
          <a:p>
            <a:endParaRPr lang="en-US" dirty="0"/>
          </a:p>
          <a:p>
            <a:endParaRPr lang="en-US" dirty="0"/>
          </a:p>
          <a:p>
            <a:r>
              <a:rPr lang="en-US" dirty="0"/>
              <a:t>Annual wellness visits, virtual visits, and digital care management opportunities are available upon request. </a:t>
            </a:r>
          </a:p>
          <a:p>
            <a:endParaRPr lang="en-US" dirty="0"/>
          </a:p>
        </p:txBody>
      </p:sp>
      <p:sp>
        <p:nvSpPr>
          <p:cNvPr id="5" name="Footer Placeholder 4">
            <a:extLst>
              <a:ext uri="{FF2B5EF4-FFF2-40B4-BE49-F238E27FC236}">
                <a16:creationId xmlns:a16="http://schemas.microsoft.com/office/drawing/2014/main" id="{9711A571-380B-92E4-693E-2CA18398A49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BB09C252-B691-963B-4704-740008620192}"/>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A21C11-5DC5-43DB-B591-8E8D3667C1F7}"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C8A19A3-89A0-7203-7C22-2600C89FBF67}"/>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49</a:t>
            </a:fld>
            <a:endParaRPr lang="en-US" dirty="0"/>
          </a:p>
        </p:txBody>
      </p:sp>
    </p:spTree>
    <p:extLst>
      <p:ext uri="{BB962C8B-B14F-4D97-AF65-F5344CB8AC3E}">
        <p14:creationId xmlns:p14="http://schemas.microsoft.com/office/powerpoint/2010/main" val="184023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631" y="1855959"/>
            <a:ext cx="9758737" cy="3042607"/>
          </a:xfrm>
        </p:spPr>
        <p:txBody>
          <a:bodyPr/>
          <a:lstStyle/>
          <a:p>
            <a:r>
              <a:rPr lang="en-US" dirty="0"/>
              <a:t>Clinical and Payment Policy Updates</a:t>
            </a:r>
          </a:p>
        </p:txBody>
      </p:sp>
    </p:spTree>
    <p:extLst>
      <p:ext uri="{BB962C8B-B14F-4D97-AF65-F5344CB8AC3E}">
        <p14:creationId xmlns:p14="http://schemas.microsoft.com/office/powerpoint/2010/main" val="3454380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631" y="1855959"/>
            <a:ext cx="9758737" cy="3042607"/>
          </a:xfrm>
        </p:spPr>
        <p:txBody>
          <a:bodyPr/>
          <a:lstStyle/>
          <a:p>
            <a:r>
              <a:rPr lang="en-US"/>
              <a:t>Contact Information</a:t>
            </a:r>
          </a:p>
        </p:txBody>
      </p:sp>
    </p:spTree>
    <p:extLst>
      <p:ext uri="{BB962C8B-B14F-4D97-AF65-F5344CB8AC3E}">
        <p14:creationId xmlns:p14="http://schemas.microsoft.com/office/powerpoint/2010/main" val="3254525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 y="511969"/>
            <a:ext cx="10515600" cy="685323"/>
          </a:xfrm>
        </p:spPr>
        <p:txBody>
          <a:bodyPr/>
          <a:lstStyle/>
          <a:p>
            <a:r>
              <a:rPr lang="en-US"/>
              <a:t>Provider Services Call Center</a:t>
            </a:r>
          </a:p>
        </p:txBody>
      </p:sp>
      <p:sp>
        <p:nvSpPr>
          <p:cNvPr id="2" name="Content Placeholder 1"/>
          <p:cNvSpPr>
            <a:spLocks noGrp="1"/>
          </p:cNvSpPr>
          <p:nvPr>
            <p:ph idx="13"/>
          </p:nvPr>
        </p:nvSpPr>
        <p:spPr>
          <a:xfrm>
            <a:off x="701171" y="1612422"/>
            <a:ext cx="5145151" cy="4351338"/>
          </a:xfrm>
        </p:spPr>
        <p:txBody>
          <a:bodyPr>
            <a:normAutofit/>
          </a:bodyPr>
          <a:lstStyle/>
          <a:p>
            <a:r>
              <a:rPr lang="en-US" altLang="en-US" dirty="0"/>
              <a:t>First line of communication</a:t>
            </a:r>
          </a:p>
          <a:p>
            <a:pPr lvl="2"/>
            <a:r>
              <a:rPr lang="en-US" dirty="0"/>
              <a:t>Ambetter Provider Services    		                 1-877-617-0390	 (TTY: 1-877-617-0392)</a:t>
            </a:r>
          </a:p>
          <a:p>
            <a:pPr lvl="1"/>
            <a:endParaRPr lang="en-US" dirty="0"/>
          </a:p>
          <a:p>
            <a:pPr lvl="2"/>
            <a:r>
              <a:rPr lang="en-US" dirty="0" err="1"/>
              <a:t>Wellcare</a:t>
            </a:r>
            <a:r>
              <a:rPr lang="en-US" dirty="0"/>
              <a:t> by </a:t>
            </a:r>
            <a:r>
              <a:rPr lang="en-US" dirty="0" err="1"/>
              <a:t>Allwell</a:t>
            </a:r>
            <a:r>
              <a:rPr lang="en-US" dirty="0"/>
              <a:t> Provider Services</a:t>
            </a:r>
            <a:br>
              <a:rPr lang="en-US" dirty="0"/>
            </a:br>
            <a:r>
              <a:rPr lang="en-US" dirty="0"/>
              <a:t>1-855-565-9518 (TTY: 711)</a:t>
            </a:r>
          </a:p>
        </p:txBody>
      </p:sp>
      <p:sp>
        <p:nvSpPr>
          <p:cNvPr id="13" name="Content Placeholder 1" descr="Representatives are available Monday through Friday from 8 a.m. to 5 p.m. CT">
            <a:extLst>
              <a:ext uri="{FF2B5EF4-FFF2-40B4-BE49-F238E27FC236}">
                <a16:creationId xmlns:a16="http://schemas.microsoft.com/office/drawing/2014/main" id="{CD7EC7C6-DACE-CD7B-A65F-9456E39AEED5}"/>
              </a:ext>
            </a:extLst>
          </p:cNvPr>
          <p:cNvSpPr txBox="1">
            <a:spLocks/>
          </p:cNvSpPr>
          <p:nvPr/>
        </p:nvSpPr>
        <p:spPr>
          <a:xfrm>
            <a:off x="701675" y="4148787"/>
            <a:ext cx="4419600" cy="990600"/>
          </a:xfrm>
          <a:prstGeom prst="rect">
            <a:avLst/>
          </a:prstGeom>
          <a:solidFill>
            <a:schemeClr val="accent1">
              <a:lumMod val="20000"/>
              <a:lumOff val="80000"/>
            </a:schemeClr>
          </a:solidFill>
        </p:spPr>
        <p:txBody>
          <a:bodyPr vert="horz" lIns="274320" tIns="182880" rIns="274320" bIns="45720" numCol="1" spcCol="27432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200" b="1" kern="1200">
                <a:solidFill>
                  <a:schemeClr val="tx1">
                    <a:lumMod val="65000"/>
                    <a:lumOff val="35000"/>
                  </a:schemeClr>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2200" kern="1200">
                <a:solidFill>
                  <a:schemeClr val="tx1">
                    <a:lumMod val="65000"/>
                    <a:lumOff val="35000"/>
                  </a:schemeClr>
                </a:solidFill>
                <a:latin typeface="+mn-lt"/>
                <a:ea typeface="+mn-ea"/>
                <a:cs typeface="+mn-cs"/>
              </a:defRPr>
            </a:lvl2pPr>
            <a:lvl3pPr marL="365760" indent="-365760" algn="l" defTabSz="914400" rtl="0" eaLnBrk="1" latinLnBrk="0" hangingPunct="1">
              <a:lnSpc>
                <a:spcPct val="100000"/>
              </a:lnSpc>
              <a:spcBef>
                <a:spcPts val="0"/>
              </a:spcBef>
              <a:spcAft>
                <a:spcPts val="1800"/>
              </a:spcAft>
              <a:buClr>
                <a:schemeClr val="accent1"/>
              </a:buClr>
              <a:buFont typeface="Wingdings 3" panose="05040102010807070707" pitchFamily="18" charset="2"/>
              <a:buChar char=""/>
              <a:defRPr sz="2200" kern="1200">
                <a:solidFill>
                  <a:schemeClr val="tx1">
                    <a:lumMod val="65000"/>
                    <a:lumOff val="35000"/>
                  </a:schemeClr>
                </a:solidFill>
                <a:latin typeface="+mn-lt"/>
                <a:ea typeface="+mn-ea"/>
                <a:cs typeface="+mn-cs"/>
              </a:defRPr>
            </a:lvl3pPr>
            <a:lvl4pPr marL="640080" indent="-228600" algn="l" defTabSz="914400" rtl="0" eaLnBrk="1" latinLnBrk="0" hangingPunct="1">
              <a:lnSpc>
                <a:spcPct val="100000"/>
              </a:lnSpc>
              <a:spcBef>
                <a:spcPts val="0"/>
              </a:spcBef>
              <a:spcAft>
                <a:spcPts val="1800"/>
              </a:spcAft>
              <a:buFont typeface="Arial" panose="020B0604020202020204" pitchFamily="34" charset="0"/>
              <a:buChar char="•"/>
              <a:defRPr sz="2200" kern="1200">
                <a:solidFill>
                  <a:schemeClr val="tx1">
                    <a:lumMod val="65000"/>
                    <a:lumOff val="35000"/>
                  </a:schemeClr>
                </a:solidFill>
                <a:latin typeface="+mn-lt"/>
                <a:ea typeface="+mn-ea"/>
                <a:cs typeface="+mn-cs"/>
              </a:defRPr>
            </a:lvl4pPr>
            <a:lvl5pPr marL="914400" indent="-228600" algn="l" defTabSz="914400" rtl="0" eaLnBrk="1" latinLnBrk="0" hangingPunct="1">
              <a:lnSpc>
                <a:spcPct val="100000"/>
              </a:lnSpc>
              <a:spcBef>
                <a:spcPts val="0"/>
              </a:spcBef>
              <a:spcAft>
                <a:spcPts val="1800"/>
              </a:spcAft>
              <a:buFont typeface="Calibri" panose="020F0502020204030204" pitchFamily="34" charset="0"/>
              <a:buChar char="‒"/>
              <a:defRPr sz="22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solidFill>
                  <a:schemeClr val="tx1">
                    <a:lumMod val="90000"/>
                    <a:lumOff val="10000"/>
                  </a:schemeClr>
                </a:solidFill>
              </a:rPr>
              <a:t>Representatives are available Monday through Friday from 8 a.m. to 5 p.m. CT</a:t>
            </a:r>
            <a:endParaRPr lang="en-US" sz="1800" dirty="0">
              <a:solidFill>
                <a:schemeClr val="tx1">
                  <a:lumMod val="90000"/>
                  <a:lumOff val="10000"/>
                </a:schemeClr>
              </a:solidFill>
            </a:endParaRPr>
          </a:p>
        </p:txBody>
      </p:sp>
      <p:sp>
        <p:nvSpPr>
          <p:cNvPr id="12" name="Content Placeholder 11">
            <a:extLst>
              <a:ext uri="{FF2B5EF4-FFF2-40B4-BE49-F238E27FC236}">
                <a16:creationId xmlns:a16="http://schemas.microsoft.com/office/drawing/2014/main" id="{1F0633A3-6C4A-0A16-69EF-0AA00DB3E70A}"/>
              </a:ext>
            </a:extLst>
          </p:cNvPr>
          <p:cNvSpPr>
            <a:spLocks noGrp="1"/>
          </p:cNvSpPr>
          <p:nvPr>
            <p:ph idx="14"/>
          </p:nvPr>
        </p:nvSpPr>
        <p:spPr>
          <a:xfrm>
            <a:off x="6189031" y="1612900"/>
            <a:ext cx="5145151" cy="685323"/>
          </a:xfrm>
        </p:spPr>
        <p:txBody>
          <a:bodyPr/>
          <a:lstStyle/>
          <a:p>
            <a:r>
              <a:rPr lang="en-US" dirty="0"/>
              <a:t>Provider Service Representatives can assist with questions regarding: </a:t>
            </a:r>
          </a:p>
          <a:p>
            <a:endParaRPr lang="en-US" dirty="0"/>
          </a:p>
        </p:txBody>
      </p:sp>
      <p:sp>
        <p:nvSpPr>
          <p:cNvPr id="14" name="Content Placeholder 11">
            <a:extLst>
              <a:ext uri="{FF2B5EF4-FFF2-40B4-BE49-F238E27FC236}">
                <a16:creationId xmlns:a16="http://schemas.microsoft.com/office/drawing/2014/main" id="{27DFC525-68B7-0DF2-37EB-836A58CA1C72}"/>
              </a:ext>
            </a:extLst>
          </p:cNvPr>
          <p:cNvSpPr txBox="1">
            <a:spLocks/>
          </p:cNvSpPr>
          <p:nvPr/>
        </p:nvSpPr>
        <p:spPr>
          <a:xfrm>
            <a:off x="6189031" y="2444827"/>
            <a:ext cx="4966332" cy="3105074"/>
          </a:xfrm>
          <a:prstGeom prst="rect">
            <a:avLst/>
          </a:prstGeom>
        </p:spPr>
        <p:txBody>
          <a:bodyPr vert="horz" lIns="0" tIns="45720" rIns="91440" bIns="45720" numCol="2" rtlCol="0">
            <a:noAutofit/>
          </a:bodyPr>
          <a:lstStyle>
            <a:lvl1pPr marL="0" indent="0" algn="l" defTabSz="914400" rtl="0" eaLnBrk="1" latinLnBrk="0" hangingPunct="1">
              <a:lnSpc>
                <a:spcPts val="2100"/>
              </a:lnSpc>
              <a:spcBef>
                <a:spcPts val="0"/>
              </a:spcBef>
              <a:spcAft>
                <a:spcPts val="1200"/>
              </a:spcAft>
              <a:buFont typeface="Arial" panose="020B0604020202020204" pitchFamily="34" charset="0"/>
              <a:buNone/>
              <a:defRPr sz="1900" b="1" kern="1200">
                <a:solidFill>
                  <a:schemeClr val="tx1">
                    <a:lumMod val="90000"/>
                    <a:lumOff val="10000"/>
                  </a:schemeClr>
                </a:solidFill>
                <a:latin typeface="+mn-lt"/>
                <a:ea typeface="+mn-ea"/>
                <a:cs typeface="+mn-cs"/>
              </a:defRPr>
            </a:lvl1pPr>
            <a:lvl2pPr marL="0" indent="0" algn="l" defTabSz="914400" rtl="0" eaLnBrk="1" latinLnBrk="0" hangingPunct="1">
              <a:lnSpc>
                <a:spcPts val="2100"/>
              </a:lnSpc>
              <a:spcBef>
                <a:spcPts val="0"/>
              </a:spcBef>
              <a:spcAft>
                <a:spcPts val="1200"/>
              </a:spcAft>
              <a:buFont typeface="Arial" panose="020B0604020202020204" pitchFamily="34" charset="0"/>
              <a:buNone/>
              <a:defRPr sz="1900" kern="1200">
                <a:solidFill>
                  <a:schemeClr val="tx1">
                    <a:lumMod val="90000"/>
                    <a:lumOff val="10000"/>
                  </a:schemeClr>
                </a:solidFill>
                <a:latin typeface="+mn-lt"/>
                <a:ea typeface="+mn-ea"/>
                <a:cs typeface="+mn-cs"/>
              </a:defRPr>
            </a:lvl2pPr>
            <a:lvl3pPr marL="233363" indent="-233363" algn="l" defTabSz="914400" rtl="0" eaLnBrk="1" latinLnBrk="0" hangingPunct="1">
              <a:lnSpc>
                <a:spcPts val="2100"/>
              </a:lnSpc>
              <a:spcBef>
                <a:spcPts val="0"/>
              </a:spcBef>
              <a:spcAft>
                <a:spcPts val="1200"/>
              </a:spcAft>
              <a:buClr>
                <a:schemeClr val="accent1"/>
              </a:buClr>
              <a:buFont typeface="Wingdings 3" panose="05040102010807070707" pitchFamily="18" charset="2"/>
              <a:buChar char=""/>
              <a:defRPr sz="1900" kern="1200">
                <a:solidFill>
                  <a:schemeClr val="tx1">
                    <a:lumMod val="90000"/>
                    <a:lumOff val="10000"/>
                  </a:schemeClr>
                </a:solidFill>
                <a:latin typeface="+mn-lt"/>
                <a:ea typeface="+mn-ea"/>
                <a:cs typeface="+mn-cs"/>
              </a:defRPr>
            </a:lvl3pPr>
            <a:lvl4pPr marL="457200" indent="-169863" algn="l" defTabSz="914400" rtl="0" eaLnBrk="1" latinLnBrk="0" hangingPunct="1">
              <a:lnSpc>
                <a:spcPts val="2100"/>
              </a:lnSpc>
              <a:spcBef>
                <a:spcPts val="0"/>
              </a:spcBef>
              <a:spcAft>
                <a:spcPts val="1200"/>
              </a:spcAft>
              <a:buFont typeface="Arial" panose="020B0604020202020204" pitchFamily="34" charset="0"/>
              <a:buChar char="•"/>
              <a:defRPr sz="1900" kern="1200">
                <a:solidFill>
                  <a:schemeClr val="tx1">
                    <a:lumMod val="90000"/>
                    <a:lumOff val="10000"/>
                  </a:schemeClr>
                </a:solidFill>
                <a:latin typeface="+mn-lt"/>
                <a:ea typeface="+mn-ea"/>
                <a:cs typeface="+mn-cs"/>
              </a:defRPr>
            </a:lvl4pPr>
            <a:lvl5pPr marL="690563" indent="-228600" algn="l" defTabSz="914400" rtl="0" eaLnBrk="1" latinLnBrk="0" hangingPunct="1">
              <a:lnSpc>
                <a:spcPts val="2100"/>
              </a:lnSpc>
              <a:spcBef>
                <a:spcPts val="0"/>
              </a:spcBef>
              <a:spcAft>
                <a:spcPts val="1200"/>
              </a:spcAft>
              <a:buFont typeface="Calibri" panose="020F0502020204030204" pitchFamily="34" charset="0"/>
              <a:buChar char="‒"/>
              <a:defRPr sz="19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dirty="0"/>
              <a:t>Member Eligibility</a:t>
            </a:r>
          </a:p>
          <a:p>
            <a:pPr lvl="2"/>
            <a:r>
              <a:rPr lang="en-US" dirty="0"/>
              <a:t>Claim Inquiry</a:t>
            </a:r>
          </a:p>
          <a:p>
            <a:pPr lvl="2"/>
            <a:r>
              <a:rPr lang="en-US" dirty="0"/>
              <a:t>Prior Authorization </a:t>
            </a:r>
          </a:p>
          <a:p>
            <a:pPr lvl="2"/>
            <a:r>
              <a:rPr lang="en-US" dirty="0"/>
              <a:t>Network Verification</a:t>
            </a:r>
          </a:p>
          <a:p>
            <a:pPr lvl="2"/>
            <a:r>
              <a:rPr lang="en-US" dirty="0"/>
              <a:t>Appeal Status</a:t>
            </a:r>
          </a:p>
          <a:p>
            <a:pPr lvl="2"/>
            <a:r>
              <a:rPr lang="en-US" dirty="0"/>
              <a:t>Payment Inquiries</a:t>
            </a:r>
          </a:p>
          <a:p>
            <a:pPr lvl="2"/>
            <a:endParaRPr lang="en-US" dirty="0"/>
          </a:p>
          <a:p>
            <a:pPr lvl="2"/>
            <a:endParaRPr lang="en-US" dirty="0"/>
          </a:p>
          <a:p>
            <a:pPr lvl="2"/>
            <a:r>
              <a:rPr lang="en-US" dirty="0"/>
              <a:t>Check Stop Pay </a:t>
            </a:r>
            <a:br>
              <a:rPr lang="en-US" dirty="0"/>
            </a:br>
            <a:r>
              <a:rPr lang="en-US" dirty="0"/>
              <a:t>or Check Reissues</a:t>
            </a:r>
          </a:p>
          <a:p>
            <a:pPr lvl="2"/>
            <a:r>
              <a:rPr lang="en-US" dirty="0"/>
              <a:t>Negative Balance Report </a:t>
            </a:r>
          </a:p>
          <a:p>
            <a:pPr lvl="2"/>
            <a:r>
              <a:rPr lang="en-US" dirty="0"/>
              <a:t>Provider Demographic Change Request</a:t>
            </a:r>
          </a:p>
          <a:p>
            <a:pPr lvl="2"/>
            <a:r>
              <a:rPr lang="en-US" dirty="0"/>
              <a:t>Secure Portal Password Reset </a:t>
            </a:r>
          </a:p>
          <a:p>
            <a:pPr lvl="2"/>
            <a:endParaRPr lang="en-US" dirty="0"/>
          </a:p>
        </p:txBody>
      </p:sp>
      <p:sp>
        <p:nvSpPr>
          <p:cNvPr id="6" name="Footer Placeholder 5">
            <a:extLst>
              <a:ext uri="{FF2B5EF4-FFF2-40B4-BE49-F238E27FC236}">
                <a16:creationId xmlns:a16="http://schemas.microsoft.com/office/drawing/2014/main" id="{B13564F9-1D4C-50D6-9861-2CE5FCF4A32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95AFB51F-D987-4E6D-9EE6-47D5190E2CBC}"/>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A0EAB5-CB05-4081-9519-6A1F424168EC}"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51</a:t>
            </a:fld>
            <a:endParaRPr lang="en-US" dirty="0"/>
          </a:p>
        </p:txBody>
      </p:sp>
    </p:spTree>
    <p:extLst>
      <p:ext uri="{BB962C8B-B14F-4D97-AF65-F5344CB8AC3E}">
        <p14:creationId xmlns:p14="http://schemas.microsoft.com/office/powerpoint/2010/main" val="351467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 y="511969"/>
            <a:ext cx="4820920" cy="685323"/>
          </a:xfrm>
        </p:spPr>
        <p:txBody>
          <a:bodyPr/>
          <a:lstStyle/>
          <a:p>
            <a:r>
              <a:rPr lang="en-US" dirty="0"/>
              <a:t>Provider Inquiries</a:t>
            </a:r>
          </a:p>
        </p:txBody>
      </p:sp>
      <p:sp>
        <p:nvSpPr>
          <p:cNvPr id="2" name="Content Placeholder 1"/>
          <p:cNvSpPr>
            <a:spLocks noGrp="1"/>
          </p:cNvSpPr>
          <p:nvPr>
            <p:ph idx="13"/>
          </p:nvPr>
        </p:nvSpPr>
        <p:spPr>
          <a:xfrm>
            <a:off x="701675" y="1612900"/>
            <a:ext cx="9282584" cy="4351338"/>
          </a:xfrm>
        </p:spPr>
        <p:txBody>
          <a:bodyPr>
            <a:noAutofit/>
          </a:bodyPr>
          <a:lstStyle/>
          <a:p>
            <a:pPr lvl="2"/>
            <a:r>
              <a:rPr lang="en-US" dirty="0"/>
              <a:t>After speaking with a Provider Service Representative, you will receive a reference number, which will be used to track the status of your inquiry.</a:t>
            </a:r>
          </a:p>
          <a:p>
            <a:pPr lvl="2"/>
            <a:r>
              <a:rPr lang="en-US" dirty="0"/>
              <a:t>If you need to contact your assigned Provider Relations Representative, you must have the following when submitting an email inquiry:</a:t>
            </a:r>
          </a:p>
          <a:p>
            <a:pPr lvl="3"/>
            <a:r>
              <a:rPr lang="en-US" dirty="0"/>
              <a:t>Reference number assigned by Provider Services</a:t>
            </a:r>
          </a:p>
          <a:p>
            <a:pPr lvl="3"/>
            <a:r>
              <a:rPr lang="en-US" dirty="0"/>
              <a:t>Provider’s Name</a:t>
            </a:r>
          </a:p>
          <a:p>
            <a:pPr lvl="3"/>
            <a:r>
              <a:rPr lang="en-US" dirty="0"/>
              <a:t>Tax ID</a:t>
            </a:r>
          </a:p>
          <a:p>
            <a:pPr lvl="3"/>
            <a:r>
              <a:rPr lang="en-US" dirty="0"/>
              <a:t>National Provider Identifier (NPI)</a:t>
            </a:r>
          </a:p>
          <a:p>
            <a:pPr lvl="3"/>
            <a:r>
              <a:rPr lang="en-US" dirty="0"/>
              <a:t>Summary of the issue</a:t>
            </a:r>
          </a:p>
          <a:p>
            <a:pPr lvl="3"/>
            <a:r>
              <a:rPr lang="en-US" dirty="0"/>
              <a:t>Claim numbers (if applicable)</a:t>
            </a:r>
          </a:p>
          <a:p>
            <a:pPr lvl="2"/>
            <a:r>
              <a:rPr lang="en-US" dirty="0">
                <a:hlinkClick r:id="rId3"/>
              </a:rPr>
              <a:t>Providers@ARHealthWellness.com</a:t>
            </a:r>
            <a:endParaRPr lang="en-US" dirty="0"/>
          </a:p>
          <a:p>
            <a:endParaRPr lang="en-US" dirty="0"/>
          </a:p>
          <a:p>
            <a:endParaRPr lang="en-US" dirty="0"/>
          </a:p>
        </p:txBody>
      </p:sp>
      <p:sp>
        <p:nvSpPr>
          <p:cNvPr id="18" name="Footer Placeholder 17">
            <a:extLst>
              <a:ext uri="{FF2B5EF4-FFF2-40B4-BE49-F238E27FC236}">
                <a16:creationId xmlns:a16="http://schemas.microsoft.com/office/drawing/2014/main" id="{EFC9478B-3F58-72D7-97DE-680D3CCBF185}"/>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D054F0B9-E797-CDEC-0C58-460D6894C6E7}"/>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A1A194-414C-4529-9D7E-B0327A23EE75}"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FA32430-E42D-C2EC-2043-69E869860204}"/>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52</a:t>
            </a:fld>
            <a:endParaRPr lang="en-US" dirty="0"/>
          </a:p>
        </p:txBody>
      </p:sp>
    </p:spTree>
    <p:extLst>
      <p:ext uri="{BB962C8B-B14F-4D97-AF65-F5344CB8AC3E}">
        <p14:creationId xmlns:p14="http://schemas.microsoft.com/office/powerpoint/2010/main" val="3242121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3929AD-4D3E-7797-25C1-9EB475892B03}"/>
              </a:ext>
            </a:extLst>
          </p:cNvPr>
          <p:cNvSpPr>
            <a:spLocks noGrp="1"/>
          </p:cNvSpPr>
          <p:nvPr>
            <p:ph type="title"/>
          </p:nvPr>
        </p:nvSpPr>
        <p:spPr>
          <a:xfrm>
            <a:off x="640080" y="511969"/>
            <a:ext cx="4770120" cy="685323"/>
          </a:xfrm>
        </p:spPr>
        <p:txBody>
          <a:bodyPr/>
          <a:lstStyle/>
          <a:p>
            <a:r>
              <a:rPr lang="en-US" dirty="0"/>
              <a:t>Contracting Department</a:t>
            </a:r>
          </a:p>
        </p:txBody>
      </p:sp>
      <p:sp>
        <p:nvSpPr>
          <p:cNvPr id="6" name="Content Placeholder 5"/>
          <p:cNvSpPr>
            <a:spLocks noGrp="1"/>
          </p:cNvSpPr>
          <p:nvPr>
            <p:ph idx="13"/>
          </p:nvPr>
        </p:nvSpPr>
        <p:spPr>
          <a:xfrm>
            <a:off x="701171" y="1612422"/>
            <a:ext cx="10884472" cy="4351338"/>
          </a:xfrm>
          <a:solidFill>
            <a:schemeClr val="bg1"/>
          </a:solidFill>
        </p:spPr>
        <p:txBody>
          <a:bodyPr>
            <a:noAutofit/>
          </a:bodyPr>
          <a:lstStyle/>
          <a:p>
            <a:pPr marL="914400" lvl="1" indent="-233363"/>
            <a:r>
              <a:rPr lang="en-US" b="1" dirty="0"/>
              <a:t>Phone Number: </a:t>
            </a:r>
            <a:r>
              <a:rPr lang="en-US" dirty="0"/>
              <a:t>1-844-631-6830</a:t>
            </a:r>
          </a:p>
          <a:p>
            <a:pPr marL="914400" lvl="1" indent="-233363"/>
            <a:r>
              <a:rPr lang="en-US" b="1" dirty="0"/>
              <a:t>Hours of Operation: </a:t>
            </a:r>
            <a:r>
              <a:rPr lang="en-US" dirty="0"/>
              <a:t>8 a.m.–4:30 p.m.</a:t>
            </a:r>
          </a:p>
          <a:p>
            <a:pPr marL="914400" lvl="1" indent="-233363"/>
            <a:endParaRPr lang="en-US" dirty="0"/>
          </a:p>
          <a:p>
            <a:pPr marL="914400" lvl="1" indent="-233363"/>
            <a:endParaRPr lang="en-US" dirty="0"/>
          </a:p>
          <a:p>
            <a:pPr marL="914400" lvl="1" indent="-233363"/>
            <a:endParaRPr lang="en-US" dirty="0"/>
          </a:p>
          <a:p>
            <a:pPr marL="914400" lvl="1" indent="-233363"/>
            <a:endParaRPr lang="en-US" dirty="0"/>
          </a:p>
          <a:p>
            <a:pPr marL="914400" lvl="1" indent="-233363"/>
            <a:r>
              <a:rPr lang="en-US" b="1" dirty="0"/>
              <a:t>Provider Contracting Email Address: </a:t>
            </a:r>
            <a:r>
              <a:rPr lang="en-US" dirty="0">
                <a:hlinkClick r:id="rId3"/>
              </a:rPr>
              <a:t>ArkansasContracting@Centene.com</a:t>
            </a:r>
            <a:endParaRPr lang="en-US" dirty="0"/>
          </a:p>
          <a:p>
            <a:pPr marL="914400" lvl="2"/>
            <a:r>
              <a:rPr lang="en-US" dirty="0"/>
              <a:t>Regular contracting inquiries and contract requests</a:t>
            </a:r>
          </a:p>
        </p:txBody>
      </p:sp>
      <p:pic>
        <p:nvPicPr>
          <p:cNvPr id="10" name="Picture 9" descr="Mobile icon">
            <a:extLst>
              <a:ext uri="{FF2B5EF4-FFF2-40B4-BE49-F238E27FC236}">
                <a16:creationId xmlns:a16="http://schemas.microsoft.com/office/drawing/2014/main" id="{A6D393BC-9AB5-AE7E-738A-FF02BC923EF6}"/>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171" y="1537263"/>
            <a:ext cx="548640" cy="548640"/>
          </a:xfrm>
          <a:prstGeom prst="rect">
            <a:avLst/>
          </a:prstGeom>
        </p:spPr>
      </p:pic>
      <p:pic>
        <p:nvPicPr>
          <p:cNvPr id="11" name="Picture 10" descr="Mail icon">
            <a:extLst>
              <a:ext uri="{FF2B5EF4-FFF2-40B4-BE49-F238E27FC236}">
                <a16:creationId xmlns:a16="http://schemas.microsoft.com/office/drawing/2014/main" id="{D7C6D95D-2F31-855D-39D8-10DA117124BE}"/>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01171" y="4007354"/>
            <a:ext cx="548640" cy="548640"/>
          </a:xfrm>
          <a:prstGeom prst="rect">
            <a:avLst/>
          </a:prstGeom>
        </p:spPr>
      </p:pic>
      <p:grpSp>
        <p:nvGrpSpPr>
          <p:cNvPr id="12" name="Group 11" descr="A menu display showing options for pressing buttons 1 to 5, including extensions, Ambetter, Wellcare, Arkansas Total Care, and repetition.">
            <a:extLst>
              <a:ext uri="{FF2B5EF4-FFF2-40B4-BE49-F238E27FC236}">
                <a16:creationId xmlns:a16="http://schemas.microsoft.com/office/drawing/2014/main" id="{0F2F756A-D421-B264-5A71-DDDB407C41B7}"/>
              </a:ext>
              <a:ext uri="{C183D7F6-B498-43B3-948B-1728B52AA6E4}">
                <adec:decorative xmlns:adec="http://schemas.microsoft.com/office/drawing/2017/decorative" val="0"/>
              </a:ext>
            </a:extLst>
          </p:cNvPr>
          <p:cNvGrpSpPr/>
          <p:nvPr/>
        </p:nvGrpSpPr>
        <p:grpSpPr>
          <a:xfrm>
            <a:off x="1385053" y="2852900"/>
            <a:ext cx="9025019" cy="677700"/>
            <a:chOff x="1676400" y="2983805"/>
            <a:chExt cx="9025019" cy="677700"/>
          </a:xfrm>
        </p:grpSpPr>
        <p:grpSp>
          <p:nvGrpSpPr>
            <p:cNvPr id="13" name="Group 12">
              <a:extLst>
                <a:ext uri="{FF2B5EF4-FFF2-40B4-BE49-F238E27FC236}">
                  <a16:creationId xmlns:a16="http://schemas.microsoft.com/office/drawing/2014/main" id="{DF6ED1C0-8B26-1C2E-DBA3-6EA4D91386AB}"/>
                </a:ext>
              </a:extLst>
            </p:cNvPr>
            <p:cNvGrpSpPr/>
            <p:nvPr/>
          </p:nvGrpSpPr>
          <p:grpSpPr>
            <a:xfrm>
              <a:off x="1676400" y="2983805"/>
              <a:ext cx="1851414" cy="677700"/>
              <a:chOff x="1216019" y="2983805"/>
              <a:chExt cx="1851414" cy="677700"/>
            </a:xfrm>
          </p:grpSpPr>
          <p:sp>
            <p:nvSpPr>
              <p:cNvPr id="34" name="TextBox 33">
                <a:extLst>
                  <a:ext uri="{FF2B5EF4-FFF2-40B4-BE49-F238E27FC236}">
                    <a16:creationId xmlns:a16="http://schemas.microsoft.com/office/drawing/2014/main" id="{C435DB91-36D3-93DC-49D2-7AF7C497675F}"/>
                  </a:ext>
                </a:extLst>
              </p:cNvPr>
              <p:cNvSpPr txBox="1"/>
              <p:nvPr/>
            </p:nvSpPr>
            <p:spPr>
              <a:xfrm>
                <a:off x="2057401" y="2983805"/>
                <a:ext cx="1010032" cy="677700"/>
              </a:xfrm>
              <a:prstGeom prst="rect">
                <a:avLst/>
              </a:prstGeom>
              <a:noFill/>
              <a:ln w="19050">
                <a:noFill/>
              </a:ln>
            </p:spPr>
            <p:txBody>
              <a:bodyPr wrap="square" lIns="0" rtlCol="0" anchor="ctr">
                <a:noAutofit/>
              </a:bodyPr>
              <a:lstStyle/>
              <a:p>
                <a:r>
                  <a:rPr lang="en-US" sz="1400" dirty="0">
                    <a:solidFill>
                      <a:schemeClr val="tx1">
                        <a:lumMod val="90000"/>
                        <a:lumOff val="10000"/>
                      </a:schemeClr>
                    </a:solidFill>
                  </a:rPr>
                  <a:t>If you know your party’s extension</a:t>
                </a:r>
              </a:p>
            </p:txBody>
          </p:sp>
          <p:grpSp>
            <p:nvGrpSpPr>
              <p:cNvPr id="35" name="Group 34">
                <a:extLst>
                  <a:ext uri="{FF2B5EF4-FFF2-40B4-BE49-F238E27FC236}">
                    <a16:creationId xmlns:a16="http://schemas.microsoft.com/office/drawing/2014/main" id="{C5F8EA15-13DF-3B7C-0FBA-FAADD1A27EEB}"/>
                  </a:ext>
                </a:extLst>
              </p:cNvPr>
              <p:cNvGrpSpPr/>
              <p:nvPr/>
            </p:nvGrpSpPr>
            <p:grpSpPr>
              <a:xfrm>
                <a:off x="1216019" y="3027404"/>
                <a:ext cx="763346" cy="590499"/>
                <a:chOff x="1216019" y="2987709"/>
                <a:chExt cx="876072" cy="677700"/>
              </a:xfrm>
            </p:grpSpPr>
            <p:sp>
              <p:nvSpPr>
                <p:cNvPr id="36" name="TextBox 35">
                  <a:extLst>
                    <a:ext uri="{FF2B5EF4-FFF2-40B4-BE49-F238E27FC236}">
                      <a16:creationId xmlns:a16="http://schemas.microsoft.com/office/drawing/2014/main" id="{461CCC91-5FB1-8ADB-3CBF-F1E62AF6500F}"/>
                    </a:ext>
                  </a:extLst>
                </p:cNvPr>
                <p:cNvSpPr txBox="1"/>
                <p:nvPr/>
              </p:nvSpPr>
              <p:spPr>
                <a:xfrm>
                  <a:off x="1216019" y="2987709"/>
                  <a:ext cx="712749" cy="677700"/>
                </a:xfrm>
                <a:prstGeom prst="rect">
                  <a:avLst/>
                </a:prstGeom>
                <a:noFill/>
                <a:ln w="19050">
                  <a:solidFill>
                    <a:schemeClr val="tx2"/>
                  </a:solidFill>
                </a:ln>
              </p:spPr>
              <p:txBody>
                <a:bodyPr wrap="square" lIns="0" tIns="0" rIns="0" rtlCol="0" anchor="ctr">
                  <a:noAutofit/>
                </a:bodyPr>
                <a:lstStyle/>
                <a:p>
                  <a:pPr algn="ctr">
                    <a:lnSpc>
                      <a:spcPts val="2100"/>
                    </a:lnSpc>
                  </a:pPr>
                  <a:r>
                    <a:rPr lang="en-US" sz="1600" b="1" dirty="0">
                      <a:solidFill>
                        <a:schemeClr val="tx1">
                          <a:lumMod val="75000"/>
                          <a:lumOff val="25000"/>
                        </a:schemeClr>
                      </a:solidFill>
                    </a:rPr>
                    <a:t>Press</a:t>
                  </a:r>
                </a:p>
                <a:p>
                  <a:pPr algn="ctr">
                    <a:lnSpc>
                      <a:spcPts val="2100"/>
                    </a:lnSpc>
                  </a:pPr>
                  <a:r>
                    <a:rPr lang="en-US" sz="2400" b="1" dirty="0">
                      <a:solidFill>
                        <a:schemeClr val="tx1">
                          <a:lumMod val="75000"/>
                          <a:lumOff val="25000"/>
                        </a:schemeClr>
                      </a:solidFill>
                    </a:rPr>
                    <a:t>1</a:t>
                  </a:r>
                </a:p>
              </p:txBody>
            </p:sp>
            <p:sp>
              <p:nvSpPr>
                <p:cNvPr id="37" name="Isosceles Triangle 36">
                  <a:extLst>
                    <a:ext uri="{FF2B5EF4-FFF2-40B4-BE49-F238E27FC236}">
                      <a16:creationId xmlns:a16="http://schemas.microsoft.com/office/drawing/2014/main" id="{0A741FC0-F32A-ED50-CBA9-241A8EA8CECC}"/>
                    </a:ext>
                  </a:extLst>
                </p:cNvPr>
                <p:cNvSpPr/>
                <p:nvPr/>
              </p:nvSpPr>
              <p:spPr>
                <a:xfrm rot="5400000">
                  <a:off x="1674670" y="3247987"/>
                  <a:ext cx="677700" cy="157143"/>
                </a:xfrm>
                <a:prstGeom prst="triangle">
                  <a:avLst/>
                </a:prstGeom>
                <a:solidFill>
                  <a:schemeClr val="tx2"/>
                </a:solidFill>
                <a:ln w="1905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a:extLst>
                <a:ext uri="{FF2B5EF4-FFF2-40B4-BE49-F238E27FC236}">
                  <a16:creationId xmlns:a16="http://schemas.microsoft.com/office/drawing/2014/main" id="{F7AED23B-603C-007D-AF85-A6035D620B87}"/>
                </a:ext>
              </a:extLst>
            </p:cNvPr>
            <p:cNvGrpSpPr/>
            <p:nvPr/>
          </p:nvGrpSpPr>
          <p:grpSpPr>
            <a:xfrm>
              <a:off x="3606760" y="3027405"/>
              <a:ext cx="1637470" cy="590500"/>
              <a:chOff x="3657600" y="3027405"/>
              <a:chExt cx="1637470" cy="590500"/>
            </a:xfrm>
          </p:grpSpPr>
          <p:sp>
            <p:nvSpPr>
              <p:cNvPr id="30" name="TextBox 29">
                <a:extLst>
                  <a:ext uri="{FF2B5EF4-FFF2-40B4-BE49-F238E27FC236}">
                    <a16:creationId xmlns:a16="http://schemas.microsoft.com/office/drawing/2014/main" id="{2B5DD2D5-AB37-74AE-5976-54446D0CF7EA}"/>
                  </a:ext>
                </a:extLst>
              </p:cNvPr>
              <p:cNvSpPr txBox="1"/>
              <p:nvPr/>
            </p:nvSpPr>
            <p:spPr>
              <a:xfrm>
                <a:off x="4505942" y="3078815"/>
                <a:ext cx="789128" cy="487680"/>
              </a:xfrm>
              <a:prstGeom prst="rect">
                <a:avLst/>
              </a:prstGeom>
              <a:noFill/>
              <a:ln w="19050">
                <a:noFill/>
              </a:ln>
            </p:spPr>
            <p:txBody>
              <a:bodyPr wrap="square" lIns="0" rtlCol="0" anchor="ctr">
                <a:noAutofit/>
              </a:bodyPr>
              <a:lstStyle/>
              <a:p>
                <a:r>
                  <a:rPr lang="en-US" sz="1400" dirty="0">
                    <a:solidFill>
                      <a:schemeClr val="tx1">
                        <a:lumMod val="90000"/>
                        <a:lumOff val="10000"/>
                      </a:schemeClr>
                    </a:solidFill>
                  </a:rPr>
                  <a:t>Ambetter</a:t>
                </a:r>
                <a:endParaRPr lang="en-US" sz="1600" dirty="0">
                  <a:solidFill>
                    <a:schemeClr val="tx1">
                      <a:lumMod val="90000"/>
                      <a:lumOff val="10000"/>
                    </a:schemeClr>
                  </a:solidFill>
                </a:endParaRPr>
              </a:p>
            </p:txBody>
          </p:sp>
          <p:grpSp>
            <p:nvGrpSpPr>
              <p:cNvPr id="31" name="Group 30">
                <a:extLst>
                  <a:ext uri="{FF2B5EF4-FFF2-40B4-BE49-F238E27FC236}">
                    <a16:creationId xmlns:a16="http://schemas.microsoft.com/office/drawing/2014/main" id="{FEC46C93-D8E4-FC22-1951-B7ABF2044831}"/>
                  </a:ext>
                </a:extLst>
              </p:cNvPr>
              <p:cNvGrpSpPr/>
              <p:nvPr/>
            </p:nvGrpSpPr>
            <p:grpSpPr>
              <a:xfrm>
                <a:off x="3657600" y="3027405"/>
                <a:ext cx="763981" cy="590500"/>
                <a:chOff x="3886200" y="2987709"/>
                <a:chExt cx="876800" cy="677701"/>
              </a:xfrm>
            </p:grpSpPr>
            <p:sp>
              <p:nvSpPr>
                <p:cNvPr id="32" name="TextBox 31">
                  <a:extLst>
                    <a:ext uri="{FF2B5EF4-FFF2-40B4-BE49-F238E27FC236}">
                      <a16:creationId xmlns:a16="http://schemas.microsoft.com/office/drawing/2014/main" id="{E2375239-5C4B-4829-E4FD-4A8C56E082A0}"/>
                    </a:ext>
                  </a:extLst>
                </p:cNvPr>
                <p:cNvSpPr txBox="1"/>
                <p:nvPr/>
              </p:nvSpPr>
              <p:spPr>
                <a:xfrm>
                  <a:off x="3886200" y="2987709"/>
                  <a:ext cx="709568" cy="677700"/>
                </a:xfrm>
                <a:prstGeom prst="rect">
                  <a:avLst/>
                </a:prstGeom>
                <a:noFill/>
                <a:ln w="19050">
                  <a:solidFill>
                    <a:schemeClr val="accent3"/>
                  </a:solidFill>
                </a:ln>
              </p:spPr>
              <p:txBody>
                <a:bodyPr wrap="square" lIns="0" tIns="0" rIns="0" rtlCol="0" anchor="ctr">
                  <a:noAutofit/>
                </a:bodyPr>
                <a:lstStyle/>
                <a:p>
                  <a:pPr algn="ctr">
                    <a:lnSpc>
                      <a:spcPts val="2100"/>
                    </a:lnSpc>
                  </a:pPr>
                  <a:r>
                    <a:rPr lang="en-US" sz="1600" b="1" dirty="0">
                      <a:solidFill>
                        <a:schemeClr val="tx1">
                          <a:lumMod val="75000"/>
                          <a:lumOff val="25000"/>
                        </a:schemeClr>
                      </a:solidFill>
                    </a:rPr>
                    <a:t>Press</a:t>
                  </a:r>
                </a:p>
                <a:p>
                  <a:pPr algn="ctr">
                    <a:lnSpc>
                      <a:spcPts val="2100"/>
                    </a:lnSpc>
                  </a:pPr>
                  <a:r>
                    <a:rPr lang="en-US" sz="2400" b="1" dirty="0">
                      <a:solidFill>
                        <a:schemeClr val="tx1">
                          <a:lumMod val="75000"/>
                          <a:lumOff val="25000"/>
                        </a:schemeClr>
                      </a:solidFill>
                    </a:rPr>
                    <a:t>2</a:t>
                  </a:r>
                </a:p>
              </p:txBody>
            </p:sp>
            <p:sp>
              <p:nvSpPr>
                <p:cNvPr id="33" name="Isosceles Triangle 32">
                  <a:extLst>
                    <a:ext uri="{FF2B5EF4-FFF2-40B4-BE49-F238E27FC236}">
                      <a16:creationId xmlns:a16="http://schemas.microsoft.com/office/drawing/2014/main" id="{A7C341E9-8555-5961-8C7B-43A6E83119EE}"/>
                    </a:ext>
                  </a:extLst>
                </p:cNvPr>
                <p:cNvSpPr/>
                <p:nvPr/>
              </p:nvSpPr>
              <p:spPr>
                <a:xfrm rot="5400000">
                  <a:off x="4345579" y="3247988"/>
                  <a:ext cx="677700" cy="157143"/>
                </a:xfrm>
                <a:prstGeom prst="triangle">
                  <a:avLst/>
                </a:prstGeom>
                <a:solidFill>
                  <a:schemeClr val="accent3"/>
                </a:solidFill>
                <a:ln w="19050">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 name="Group 14">
              <a:extLst>
                <a:ext uri="{FF2B5EF4-FFF2-40B4-BE49-F238E27FC236}">
                  <a16:creationId xmlns:a16="http://schemas.microsoft.com/office/drawing/2014/main" id="{1129465B-EDBB-80E3-8BF0-60B0AF0292F5}"/>
                </a:ext>
              </a:extLst>
            </p:cNvPr>
            <p:cNvGrpSpPr/>
            <p:nvPr/>
          </p:nvGrpSpPr>
          <p:grpSpPr>
            <a:xfrm>
              <a:off x="5329161" y="3027404"/>
              <a:ext cx="1650131" cy="590502"/>
              <a:chOff x="5715007" y="3027399"/>
              <a:chExt cx="1650131" cy="590502"/>
            </a:xfrm>
          </p:grpSpPr>
          <p:sp>
            <p:nvSpPr>
              <p:cNvPr id="26" name="TextBox 25">
                <a:extLst>
                  <a:ext uri="{FF2B5EF4-FFF2-40B4-BE49-F238E27FC236}">
                    <a16:creationId xmlns:a16="http://schemas.microsoft.com/office/drawing/2014/main" id="{BE5FEDE6-286E-1E6C-919C-0C19FA563D99}"/>
                  </a:ext>
                </a:extLst>
              </p:cNvPr>
              <p:cNvSpPr txBox="1"/>
              <p:nvPr/>
            </p:nvSpPr>
            <p:spPr>
              <a:xfrm>
                <a:off x="6553200" y="3078815"/>
                <a:ext cx="811938" cy="487680"/>
              </a:xfrm>
              <a:prstGeom prst="rect">
                <a:avLst/>
              </a:prstGeom>
              <a:noFill/>
              <a:ln w="19050">
                <a:noFill/>
              </a:ln>
            </p:spPr>
            <p:txBody>
              <a:bodyPr wrap="square" lIns="0" rtlCol="0" anchor="ctr">
                <a:noAutofit/>
              </a:bodyPr>
              <a:lstStyle/>
              <a:p>
                <a:r>
                  <a:rPr lang="en-US" sz="1400" dirty="0" err="1">
                    <a:solidFill>
                      <a:schemeClr val="tx1">
                        <a:lumMod val="90000"/>
                        <a:lumOff val="10000"/>
                      </a:schemeClr>
                    </a:solidFill>
                  </a:rPr>
                  <a:t>Wellcare</a:t>
                </a:r>
                <a:r>
                  <a:rPr lang="en-US" sz="1400" dirty="0">
                    <a:solidFill>
                      <a:schemeClr val="tx1">
                        <a:lumMod val="90000"/>
                        <a:lumOff val="10000"/>
                      </a:schemeClr>
                    </a:solidFill>
                  </a:rPr>
                  <a:t> by </a:t>
                </a:r>
                <a:r>
                  <a:rPr lang="en-US" sz="1400" dirty="0" err="1">
                    <a:solidFill>
                      <a:schemeClr val="tx1">
                        <a:lumMod val="90000"/>
                        <a:lumOff val="10000"/>
                      </a:schemeClr>
                    </a:solidFill>
                  </a:rPr>
                  <a:t>Allwell</a:t>
                </a:r>
                <a:endParaRPr lang="en-US" sz="1400" dirty="0">
                  <a:solidFill>
                    <a:schemeClr val="tx1">
                      <a:lumMod val="90000"/>
                      <a:lumOff val="10000"/>
                    </a:schemeClr>
                  </a:solidFill>
                </a:endParaRPr>
              </a:p>
            </p:txBody>
          </p:sp>
          <p:grpSp>
            <p:nvGrpSpPr>
              <p:cNvPr id="27" name="Group 26">
                <a:extLst>
                  <a:ext uri="{FF2B5EF4-FFF2-40B4-BE49-F238E27FC236}">
                    <a16:creationId xmlns:a16="http://schemas.microsoft.com/office/drawing/2014/main" id="{C0C134A0-106D-EC00-964F-12192333793B}"/>
                  </a:ext>
                </a:extLst>
              </p:cNvPr>
              <p:cNvGrpSpPr/>
              <p:nvPr/>
            </p:nvGrpSpPr>
            <p:grpSpPr>
              <a:xfrm>
                <a:off x="5715007" y="3027399"/>
                <a:ext cx="734479" cy="590502"/>
                <a:chOff x="5867401" y="2987705"/>
                <a:chExt cx="842940" cy="677704"/>
              </a:xfrm>
            </p:grpSpPr>
            <p:sp>
              <p:nvSpPr>
                <p:cNvPr id="28" name="TextBox 27">
                  <a:extLst>
                    <a:ext uri="{FF2B5EF4-FFF2-40B4-BE49-F238E27FC236}">
                      <a16:creationId xmlns:a16="http://schemas.microsoft.com/office/drawing/2014/main" id="{21AC8309-6F04-56E5-C59E-151496929F62}"/>
                    </a:ext>
                  </a:extLst>
                </p:cNvPr>
                <p:cNvSpPr txBox="1"/>
                <p:nvPr/>
              </p:nvSpPr>
              <p:spPr>
                <a:xfrm>
                  <a:off x="5867401" y="2987709"/>
                  <a:ext cx="685800" cy="677700"/>
                </a:xfrm>
                <a:prstGeom prst="rect">
                  <a:avLst/>
                </a:prstGeom>
                <a:noFill/>
                <a:ln w="19050">
                  <a:solidFill>
                    <a:schemeClr val="accent4"/>
                  </a:solidFill>
                  <a:round/>
                </a:ln>
              </p:spPr>
              <p:txBody>
                <a:bodyPr wrap="square" lIns="0" tIns="0" rIns="0" rtlCol="0" anchor="ctr">
                  <a:noAutofit/>
                </a:bodyPr>
                <a:lstStyle/>
                <a:p>
                  <a:pPr algn="ctr">
                    <a:lnSpc>
                      <a:spcPts val="2100"/>
                    </a:lnSpc>
                  </a:pPr>
                  <a:r>
                    <a:rPr lang="en-US" sz="1600" b="1" dirty="0">
                      <a:solidFill>
                        <a:schemeClr val="tx1">
                          <a:lumMod val="75000"/>
                          <a:lumOff val="25000"/>
                        </a:schemeClr>
                      </a:solidFill>
                    </a:rPr>
                    <a:t>Press</a:t>
                  </a:r>
                </a:p>
                <a:p>
                  <a:pPr algn="ctr">
                    <a:lnSpc>
                      <a:spcPts val="2100"/>
                    </a:lnSpc>
                  </a:pPr>
                  <a:r>
                    <a:rPr lang="en-US" sz="2400" b="1" dirty="0">
                      <a:solidFill>
                        <a:schemeClr val="tx1">
                          <a:lumMod val="75000"/>
                          <a:lumOff val="25000"/>
                        </a:schemeClr>
                      </a:solidFill>
                    </a:rPr>
                    <a:t>3</a:t>
                  </a:r>
                </a:p>
              </p:txBody>
            </p:sp>
            <p:sp>
              <p:nvSpPr>
                <p:cNvPr id="29" name="Isosceles Triangle 28">
                  <a:extLst>
                    <a:ext uri="{FF2B5EF4-FFF2-40B4-BE49-F238E27FC236}">
                      <a16:creationId xmlns:a16="http://schemas.microsoft.com/office/drawing/2014/main" id="{1800C2A5-5662-A612-7967-6BCBE8473B96}"/>
                    </a:ext>
                  </a:extLst>
                </p:cNvPr>
                <p:cNvSpPr/>
                <p:nvPr/>
              </p:nvSpPr>
              <p:spPr>
                <a:xfrm rot="5400000">
                  <a:off x="6292920" y="3247984"/>
                  <a:ext cx="677700" cy="157142"/>
                </a:xfrm>
                <a:prstGeom prst="triangle">
                  <a:avLst/>
                </a:prstGeom>
                <a:solidFill>
                  <a:schemeClr val="accent4"/>
                </a:solidFill>
                <a:ln w="1905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6A055922-B0D2-79E9-D86E-69B161D091B7}"/>
                </a:ext>
              </a:extLst>
            </p:cNvPr>
            <p:cNvGrpSpPr/>
            <p:nvPr/>
          </p:nvGrpSpPr>
          <p:grpSpPr>
            <a:xfrm>
              <a:off x="7064549" y="3027405"/>
              <a:ext cx="1737258" cy="590500"/>
              <a:chOff x="7315200" y="3027405"/>
              <a:chExt cx="1737258" cy="590500"/>
            </a:xfrm>
          </p:grpSpPr>
          <p:sp>
            <p:nvSpPr>
              <p:cNvPr id="22" name="TextBox 21">
                <a:extLst>
                  <a:ext uri="{FF2B5EF4-FFF2-40B4-BE49-F238E27FC236}">
                    <a16:creationId xmlns:a16="http://schemas.microsoft.com/office/drawing/2014/main" id="{B18AD401-DE70-79E8-1CA8-C256DFC68C30}"/>
                  </a:ext>
                </a:extLst>
              </p:cNvPr>
              <p:cNvSpPr txBox="1"/>
              <p:nvPr/>
            </p:nvSpPr>
            <p:spPr>
              <a:xfrm>
                <a:off x="8153393" y="3078815"/>
                <a:ext cx="899065" cy="487680"/>
              </a:xfrm>
              <a:prstGeom prst="rect">
                <a:avLst/>
              </a:prstGeom>
              <a:noFill/>
              <a:ln w="19050">
                <a:noFill/>
              </a:ln>
            </p:spPr>
            <p:txBody>
              <a:bodyPr wrap="square" lIns="0" rtlCol="0" anchor="ctr">
                <a:noAutofit/>
              </a:bodyPr>
              <a:lstStyle/>
              <a:p>
                <a:r>
                  <a:rPr lang="en-US" sz="1400" dirty="0">
                    <a:solidFill>
                      <a:schemeClr val="tx1">
                        <a:lumMod val="90000"/>
                        <a:lumOff val="10000"/>
                      </a:schemeClr>
                    </a:solidFill>
                  </a:rPr>
                  <a:t>Arkansas Total Care</a:t>
                </a:r>
              </a:p>
            </p:txBody>
          </p:sp>
          <p:grpSp>
            <p:nvGrpSpPr>
              <p:cNvPr id="23" name="Group 22">
                <a:extLst>
                  <a:ext uri="{FF2B5EF4-FFF2-40B4-BE49-F238E27FC236}">
                    <a16:creationId xmlns:a16="http://schemas.microsoft.com/office/drawing/2014/main" id="{202065F6-BB01-26E5-6FC5-8482DCFF4CAC}"/>
                  </a:ext>
                </a:extLst>
              </p:cNvPr>
              <p:cNvGrpSpPr/>
              <p:nvPr/>
            </p:nvGrpSpPr>
            <p:grpSpPr>
              <a:xfrm>
                <a:off x="7315200" y="3027405"/>
                <a:ext cx="744510" cy="590500"/>
                <a:chOff x="7620000" y="2987709"/>
                <a:chExt cx="854454" cy="677701"/>
              </a:xfrm>
            </p:grpSpPr>
            <p:sp>
              <p:nvSpPr>
                <p:cNvPr id="24" name="TextBox 23">
                  <a:extLst>
                    <a:ext uri="{FF2B5EF4-FFF2-40B4-BE49-F238E27FC236}">
                      <a16:creationId xmlns:a16="http://schemas.microsoft.com/office/drawing/2014/main" id="{EF896F1C-DF6B-6B38-BCF3-58EBFB13586E}"/>
                    </a:ext>
                  </a:extLst>
                </p:cNvPr>
                <p:cNvSpPr txBox="1"/>
                <p:nvPr/>
              </p:nvSpPr>
              <p:spPr>
                <a:xfrm>
                  <a:off x="7620000" y="2987709"/>
                  <a:ext cx="687949" cy="677700"/>
                </a:xfrm>
                <a:prstGeom prst="rect">
                  <a:avLst/>
                </a:prstGeom>
                <a:noFill/>
                <a:ln w="19050">
                  <a:solidFill>
                    <a:schemeClr val="accent2"/>
                  </a:solidFill>
                </a:ln>
              </p:spPr>
              <p:txBody>
                <a:bodyPr wrap="square" lIns="0" tIns="0" rIns="0" rtlCol="0" anchor="ctr">
                  <a:noAutofit/>
                </a:bodyPr>
                <a:lstStyle/>
                <a:p>
                  <a:pPr algn="ctr">
                    <a:lnSpc>
                      <a:spcPts val="2100"/>
                    </a:lnSpc>
                  </a:pPr>
                  <a:r>
                    <a:rPr lang="en-US" sz="1600" b="1" dirty="0">
                      <a:solidFill>
                        <a:schemeClr val="tx1">
                          <a:lumMod val="75000"/>
                          <a:lumOff val="25000"/>
                        </a:schemeClr>
                      </a:solidFill>
                    </a:rPr>
                    <a:t>Press</a:t>
                  </a:r>
                </a:p>
                <a:p>
                  <a:pPr algn="ctr">
                    <a:lnSpc>
                      <a:spcPts val="2100"/>
                    </a:lnSpc>
                  </a:pPr>
                  <a:r>
                    <a:rPr lang="en-US" sz="2400" b="1" dirty="0">
                      <a:solidFill>
                        <a:schemeClr val="tx1">
                          <a:lumMod val="75000"/>
                          <a:lumOff val="25000"/>
                        </a:schemeClr>
                      </a:solidFill>
                    </a:rPr>
                    <a:t>4</a:t>
                  </a:r>
                  <a:endParaRPr lang="en-US" sz="1600" b="1" dirty="0">
                    <a:solidFill>
                      <a:schemeClr val="tx1">
                        <a:lumMod val="75000"/>
                        <a:lumOff val="25000"/>
                      </a:schemeClr>
                    </a:solidFill>
                  </a:endParaRPr>
                </a:p>
              </p:txBody>
            </p:sp>
            <p:sp>
              <p:nvSpPr>
                <p:cNvPr id="25" name="Isosceles Triangle 24">
                  <a:extLst>
                    <a:ext uri="{FF2B5EF4-FFF2-40B4-BE49-F238E27FC236}">
                      <a16:creationId xmlns:a16="http://schemas.microsoft.com/office/drawing/2014/main" id="{1BD38F48-4F63-5673-2D79-77819D754944}"/>
                    </a:ext>
                  </a:extLst>
                </p:cNvPr>
                <p:cNvSpPr/>
                <p:nvPr/>
              </p:nvSpPr>
              <p:spPr>
                <a:xfrm rot="5400000">
                  <a:off x="8057033" y="3247988"/>
                  <a:ext cx="677700" cy="157143"/>
                </a:xfrm>
                <a:prstGeom prst="triangle">
                  <a:avLst/>
                </a:prstGeom>
                <a:solidFill>
                  <a:schemeClr val="accent2"/>
                </a:solidFill>
                <a:ln w="1905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7" name="Group 16">
              <a:extLst>
                <a:ext uri="{FF2B5EF4-FFF2-40B4-BE49-F238E27FC236}">
                  <a16:creationId xmlns:a16="http://schemas.microsoft.com/office/drawing/2014/main" id="{33E33953-4BB1-3E0F-1350-621FF68FC68D}"/>
                </a:ext>
              </a:extLst>
            </p:cNvPr>
            <p:cNvGrpSpPr/>
            <p:nvPr/>
          </p:nvGrpSpPr>
          <p:grpSpPr>
            <a:xfrm>
              <a:off x="8890757" y="3027405"/>
              <a:ext cx="1810662" cy="590500"/>
              <a:chOff x="9195583" y="3027405"/>
              <a:chExt cx="1810662" cy="590500"/>
            </a:xfrm>
          </p:grpSpPr>
          <p:sp>
            <p:nvSpPr>
              <p:cNvPr id="18" name="TextBox 17">
                <a:extLst>
                  <a:ext uri="{FF2B5EF4-FFF2-40B4-BE49-F238E27FC236}">
                    <a16:creationId xmlns:a16="http://schemas.microsoft.com/office/drawing/2014/main" id="{73851CE6-0439-8083-977C-E973C03A8BAB}"/>
                  </a:ext>
                </a:extLst>
              </p:cNvPr>
              <p:cNvSpPr txBox="1"/>
              <p:nvPr/>
            </p:nvSpPr>
            <p:spPr>
              <a:xfrm>
                <a:off x="10058400" y="3078815"/>
                <a:ext cx="947845" cy="487680"/>
              </a:xfrm>
              <a:prstGeom prst="rect">
                <a:avLst/>
              </a:prstGeom>
              <a:noFill/>
              <a:ln w="19050">
                <a:noFill/>
              </a:ln>
            </p:spPr>
            <p:txBody>
              <a:bodyPr wrap="square" lIns="0" rtlCol="0" anchor="ctr">
                <a:noAutofit/>
              </a:bodyPr>
              <a:lstStyle/>
              <a:p>
                <a:r>
                  <a:rPr lang="en-US" sz="1400" dirty="0">
                    <a:solidFill>
                      <a:schemeClr val="tx1">
                        <a:lumMod val="90000"/>
                        <a:lumOff val="10000"/>
                      </a:schemeClr>
                    </a:solidFill>
                  </a:rPr>
                  <a:t>To repeat prompts</a:t>
                </a:r>
              </a:p>
            </p:txBody>
          </p:sp>
          <p:grpSp>
            <p:nvGrpSpPr>
              <p:cNvPr id="19" name="Group 18">
                <a:extLst>
                  <a:ext uri="{FF2B5EF4-FFF2-40B4-BE49-F238E27FC236}">
                    <a16:creationId xmlns:a16="http://schemas.microsoft.com/office/drawing/2014/main" id="{55620CA0-71A4-46DB-5B75-BE9A09FBC708}"/>
                  </a:ext>
                </a:extLst>
              </p:cNvPr>
              <p:cNvGrpSpPr/>
              <p:nvPr/>
            </p:nvGrpSpPr>
            <p:grpSpPr>
              <a:xfrm>
                <a:off x="9195583" y="3027405"/>
                <a:ext cx="742638" cy="590500"/>
                <a:chOff x="9220201" y="2987709"/>
                <a:chExt cx="852306" cy="677701"/>
              </a:xfrm>
            </p:grpSpPr>
            <p:sp>
              <p:nvSpPr>
                <p:cNvPr id="20" name="TextBox 19">
                  <a:extLst>
                    <a:ext uri="{FF2B5EF4-FFF2-40B4-BE49-F238E27FC236}">
                      <a16:creationId xmlns:a16="http://schemas.microsoft.com/office/drawing/2014/main" id="{AF30AAA0-0BA7-6C59-FCAB-466B98A761D0}"/>
                    </a:ext>
                  </a:extLst>
                </p:cNvPr>
                <p:cNvSpPr txBox="1"/>
                <p:nvPr/>
              </p:nvSpPr>
              <p:spPr>
                <a:xfrm>
                  <a:off x="9220201" y="2987709"/>
                  <a:ext cx="685800" cy="677700"/>
                </a:xfrm>
                <a:prstGeom prst="rect">
                  <a:avLst/>
                </a:prstGeom>
                <a:noFill/>
                <a:ln w="19050">
                  <a:solidFill>
                    <a:schemeClr val="bg2">
                      <a:lumMod val="75000"/>
                    </a:schemeClr>
                  </a:solidFill>
                </a:ln>
              </p:spPr>
              <p:txBody>
                <a:bodyPr wrap="square" lIns="0" tIns="0" rIns="0" rtlCol="0" anchor="ctr">
                  <a:noAutofit/>
                </a:bodyPr>
                <a:lstStyle/>
                <a:p>
                  <a:pPr algn="ctr">
                    <a:lnSpc>
                      <a:spcPts val="2100"/>
                    </a:lnSpc>
                  </a:pPr>
                  <a:r>
                    <a:rPr lang="en-US" sz="1600" b="1" dirty="0">
                      <a:solidFill>
                        <a:schemeClr val="tx1">
                          <a:lumMod val="75000"/>
                          <a:lumOff val="25000"/>
                        </a:schemeClr>
                      </a:solidFill>
                    </a:rPr>
                    <a:t>Press</a:t>
                  </a:r>
                </a:p>
                <a:p>
                  <a:pPr algn="ctr">
                    <a:lnSpc>
                      <a:spcPts val="2100"/>
                    </a:lnSpc>
                  </a:pPr>
                  <a:r>
                    <a:rPr lang="en-US" sz="2400" b="1" dirty="0">
                      <a:solidFill>
                        <a:schemeClr val="tx1">
                          <a:lumMod val="75000"/>
                          <a:lumOff val="25000"/>
                        </a:schemeClr>
                      </a:solidFill>
                    </a:rPr>
                    <a:t>5</a:t>
                  </a:r>
                  <a:endParaRPr lang="en-US" sz="1400" b="1" dirty="0">
                    <a:solidFill>
                      <a:schemeClr val="tx1">
                        <a:lumMod val="75000"/>
                        <a:lumOff val="25000"/>
                      </a:schemeClr>
                    </a:solidFill>
                  </a:endParaRPr>
                </a:p>
              </p:txBody>
            </p:sp>
            <p:sp>
              <p:nvSpPr>
                <p:cNvPr id="21" name="Isosceles Triangle 20">
                  <a:extLst>
                    <a:ext uri="{FF2B5EF4-FFF2-40B4-BE49-F238E27FC236}">
                      <a16:creationId xmlns:a16="http://schemas.microsoft.com/office/drawing/2014/main" id="{013DC60B-47B5-A70E-F717-7BD7662164E1}"/>
                    </a:ext>
                  </a:extLst>
                </p:cNvPr>
                <p:cNvSpPr/>
                <p:nvPr/>
              </p:nvSpPr>
              <p:spPr>
                <a:xfrm rot="5400000">
                  <a:off x="9655086" y="3247988"/>
                  <a:ext cx="677700" cy="157143"/>
                </a:xfrm>
                <a:prstGeom prst="triangle">
                  <a:avLst/>
                </a:prstGeom>
                <a:solidFill>
                  <a:schemeClr val="bg2">
                    <a:lumMod val="75000"/>
                  </a:schemeClr>
                </a:solidFill>
                <a:ln w="19050">
                  <a:solidFill>
                    <a:schemeClr val="bg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3" name="Date Placeholder 2">
            <a:extLst>
              <a:ext uri="{FF2B5EF4-FFF2-40B4-BE49-F238E27FC236}">
                <a16:creationId xmlns:a16="http://schemas.microsoft.com/office/drawing/2014/main" id="{5F79285F-AD11-B80C-5265-1A567A43B7D9}"/>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1C62F2-9DF3-4187-853B-214F5E802FB9}"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23425D3-4ACF-FC7A-22FF-B11752BA8348}"/>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53</a:t>
            </a:fld>
            <a:endParaRPr lang="en-US" dirty="0"/>
          </a:p>
        </p:txBody>
      </p:sp>
    </p:spTree>
    <p:extLst>
      <p:ext uri="{BB962C8B-B14F-4D97-AF65-F5344CB8AC3E}">
        <p14:creationId xmlns:p14="http://schemas.microsoft.com/office/powerpoint/2010/main" val="3155361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4E87-98B7-C619-B062-B9983FA5DA8A}"/>
              </a:ext>
            </a:extLst>
          </p:cNvPr>
          <p:cNvSpPr>
            <a:spLocks noGrp="1"/>
          </p:cNvSpPr>
          <p:nvPr>
            <p:ph type="title"/>
          </p:nvPr>
        </p:nvSpPr>
        <p:spPr>
          <a:xfrm>
            <a:off x="640080" y="511969"/>
            <a:ext cx="4947920" cy="685323"/>
          </a:xfrm>
        </p:spPr>
        <p:txBody>
          <a:bodyPr/>
          <a:lstStyle/>
          <a:p>
            <a:r>
              <a:rPr lang="en-US" dirty="0"/>
              <a:t>Credentialing Department</a:t>
            </a:r>
          </a:p>
        </p:txBody>
      </p:sp>
      <p:sp>
        <p:nvSpPr>
          <p:cNvPr id="3" name="Text Placeholder 2">
            <a:extLst>
              <a:ext uri="{FF2B5EF4-FFF2-40B4-BE49-F238E27FC236}">
                <a16:creationId xmlns:a16="http://schemas.microsoft.com/office/drawing/2014/main" id="{99F9BE5C-52A1-5C80-9ABD-756EE4396A65}"/>
              </a:ext>
            </a:extLst>
          </p:cNvPr>
          <p:cNvSpPr>
            <a:spLocks noGrp="1"/>
          </p:cNvSpPr>
          <p:nvPr>
            <p:ph idx="13"/>
          </p:nvPr>
        </p:nvSpPr>
        <p:spPr>
          <a:xfrm>
            <a:off x="701171" y="1612422"/>
            <a:ext cx="10884472" cy="4351338"/>
          </a:xfrm>
        </p:spPr>
        <p:txBody>
          <a:bodyPr/>
          <a:lstStyle/>
          <a:p>
            <a:pPr marL="685800"/>
            <a:r>
              <a:rPr lang="en-US" dirty="0"/>
              <a:t>Arkansas Health &amp; Wellness Credentialing Department</a:t>
            </a:r>
          </a:p>
          <a:p>
            <a:pPr marL="685800"/>
            <a:r>
              <a:rPr lang="en-US" dirty="0"/>
              <a:t>Phone: </a:t>
            </a:r>
            <a:r>
              <a:rPr lang="en-US" b="0" dirty="0"/>
              <a:t>1-844-263-2437</a:t>
            </a:r>
          </a:p>
          <a:p>
            <a:pPr marL="685800"/>
            <a:r>
              <a:rPr lang="en-US" dirty="0"/>
              <a:t>Fax: </a:t>
            </a:r>
            <a:r>
              <a:rPr lang="en-US" b="0" dirty="0"/>
              <a:t>1-844-357-7890</a:t>
            </a:r>
          </a:p>
          <a:p>
            <a:pPr marL="685800"/>
            <a:endParaRPr lang="en-US" dirty="0"/>
          </a:p>
          <a:p>
            <a:pPr marL="685800"/>
            <a:r>
              <a:rPr lang="en-US" dirty="0"/>
              <a:t>Provider Credentialing Email:</a:t>
            </a:r>
          </a:p>
          <a:p>
            <a:pPr marL="685800"/>
            <a:r>
              <a:rPr lang="en-US" b="0" dirty="0">
                <a:hlinkClick r:id="rId3">
                  <a:extLst>
                    <a:ext uri="{A12FA001-AC4F-418D-AE19-62706E023703}">
                      <ahyp:hlinkClr xmlns:ahyp="http://schemas.microsoft.com/office/drawing/2018/hyperlinkcolor" val="tx"/>
                    </a:ext>
                  </a:extLst>
                </a:hlinkClick>
              </a:rPr>
              <a:t>ArkCredentialing@centene.com</a:t>
            </a:r>
            <a:r>
              <a:rPr lang="en-US" b="0" dirty="0"/>
              <a:t> </a:t>
            </a:r>
          </a:p>
        </p:txBody>
      </p:sp>
      <p:pic>
        <p:nvPicPr>
          <p:cNvPr id="5" name="Picture 4" descr="Phone icon">
            <a:extLst>
              <a:ext uri="{FF2B5EF4-FFF2-40B4-BE49-F238E27FC236}">
                <a16:creationId xmlns:a16="http://schemas.microsoft.com/office/drawing/2014/main" id="{FE960175-DCA7-518E-9FAD-F3D1482AF3B8}"/>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171" y="1537263"/>
            <a:ext cx="548640" cy="548640"/>
          </a:xfrm>
          <a:prstGeom prst="rect">
            <a:avLst/>
          </a:prstGeom>
        </p:spPr>
      </p:pic>
      <p:pic>
        <p:nvPicPr>
          <p:cNvPr id="8" name="Picture 7" descr="Fax Icon">
            <a:extLst>
              <a:ext uri="{FF2B5EF4-FFF2-40B4-BE49-F238E27FC236}">
                <a16:creationId xmlns:a16="http://schemas.microsoft.com/office/drawing/2014/main" id="{A18A2B55-C7A1-937C-B477-F7D34A560B3B}"/>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171" y="2388357"/>
            <a:ext cx="548640" cy="548640"/>
          </a:xfrm>
          <a:prstGeom prst="rect">
            <a:avLst/>
          </a:prstGeom>
        </p:spPr>
      </p:pic>
      <p:pic>
        <p:nvPicPr>
          <p:cNvPr id="6" name="Picture 5" descr="Mail Icon">
            <a:extLst>
              <a:ext uri="{FF2B5EF4-FFF2-40B4-BE49-F238E27FC236}">
                <a16:creationId xmlns:a16="http://schemas.microsoft.com/office/drawing/2014/main" id="{915B2C4E-4750-436F-A913-C4A23F7FF5C3}"/>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01171" y="3239451"/>
            <a:ext cx="548640" cy="548640"/>
          </a:xfrm>
          <a:prstGeom prst="rect">
            <a:avLst/>
          </a:prstGeom>
        </p:spPr>
      </p:pic>
      <p:sp>
        <p:nvSpPr>
          <p:cNvPr id="10" name="Footer Placeholder 9">
            <a:extLst>
              <a:ext uri="{FF2B5EF4-FFF2-40B4-BE49-F238E27FC236}">
                <a16:creationId xmlns:a16="http://schemas.microsoft.com/office/drawing/2014/main" id="{FFDF314F-1DE4-56A8-D163-D05AB95F7B8C}"/>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9" name="Date Placeholder 8">
            <a:extLst>
              <a:ext uri="{FF2B5EF4-FFF2-40B4-BE49-F238E27FC236}">
                <a16:creationId xmlns:a16="http://schemas.microsoft.com/office/drawing/2014/main" id="{2C66C0FE-E2E3-0DE8-A49B-22B5F34313E4}"/>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A8BE8-F257-40F0-B026-6FD60315B0BB}"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A6998AB-C757-F2D5-1325-471EBD86542B}"/>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D57F1E4F-1CFF-5643-939E-217C01CDF565}" type="slidenum">
              <a:rPr lang="en-US" smtClean="0"/>
              <a:pPr/>
              <a:t>54</a:t>
            </a:fld>
            <a:endParaRPr lang="en-US"/>
          </a:p>
        </p:txBody>
      </p:sp>
    </p:spTree>
    <p:extLst>
      <p:ext uri="{BB962C8B-B14F-4D97-AF65-F5344CB8AC3E}">
        <p14:creationId xmlns:p14="http://schemas.microsoft.com/office/powerpoint/2010/main" val="3456746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 y="511969"/>
            <a:ext cx="5176520" cy="685323"/>
          </a:xfrm>
        </p:spPr>
        <p:txBody>
          <a:bodyPr/>
          <a:lstStyle/>
          <a:p>
            <a:r>
              <a:rPr lang="en-US" dirty="0"/>
              <a:t>Education Requests</a:t>
            </a:r>
          </a:p>
        </p:txBody>
      </p:sp>
      <p:sp>
        <p:nvSpPr>
          <p:cNvPr id="2" name="Content Placeholder 1"/>
          <p:cNvSpPr>
            <a:spLocks noGrp="1"/>
          </p:cNvSpPr>
          <p:nvPr>
            <p:ph idx="13"/>
          </p:nvPr>
        </p:nvSpPr>
        <p:spPr>
          <a:xfrm>
            <a:off x="701171" y="1612422"/>
            <a:ext cx="10884472" cy="4351338"/>
          </a:xfrm>
        </p:spPr>
        <p:txBody>
          <a:bodyPr/>
          <a:lstStyle/>
          <a:p>
            <a:r>
              <a:rPr lang="en-US" dirty="0"/>
              <a:t>Would you like training for you and your staff? </a:t>
            </a:r>
          </a:p>
          <a:p>
            <a:endParaRPr lang="en-US" dirty="0"/>
          </a:p>
          <a:p>
            <a:pPr marL="520700" lvl="4" indent="0">
              <a:buNone/>
            </a:pPr>
            <a:r>
              <a:rPr lang="en-US" b="1" dirty="0"/>
              <a:t>  You can submit your requests to:</a:t>
            </a:r>
          </a:p>
          <a:p>
            <a:pPr marL="520700" lvl="4" indent="0">
              <a:buNone/>
            </a:pPr>
            <a:r>
              <a:rPr lang="en-US" dirty="0"/>
              <a:t>  </a:t>
            </a:r>
            <a:r>
              <a:rPr lang="en-US" dirty="0">
                <a:hlinkClick r:id="rId3"/>
              </a:rPr>
              <a:t>Providers@ARHealthWellness.com </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r>
              <a:rPr lang="en-US" dirty="0"/>
              <a:t>48</a:t>
            </a:r>
          </a:p>
        </p:txBody>
      </p:sp>
      <p:pic>
        <p:nvPicPr>
          <p:cNvPr id="11" name="Picture 10" descr="Mail Icon">
            <a:extLst>
              <a:ext uri="{FF2B5EF4-FFF2-40B4-BE49-F238E27FC236}">
                <a16:creationId xmlns:a16="http://schemas.microsoft.com/office/drawing/2014/main" id="{98ADBA20-5280-C621-C18E-66A87BD6B34E}"/>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1675" y="2362200"/>
            <a:ext cx="548640" cy="548640"/>
          </a:xfrm>
          <a:prstGeom prst="rect">
            <a:avLst/>
          </a:prstGeom>
        </p:spPr>
      </p:pic>
      <p:sp>
        <p:nvSpPr>
          <p:cNvPr id="4" name="Date Placeholder 3">
            <a:extLst>
              <a:ext uri="{FF2B5EF4-FFF2-40B4-BE49-F238E27FC236}">
                <a16:creationId xmlns:a16="http://schemas.microsoft.com/office/drawing/2014/main" id="{56394870-D421-CB2C-A534-7842EA84F5CB}"/>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88560D-6907-4793-883E-C21B711FAA67}"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DC1B0AF-6996-2533-A1D8-C34DBC374B5F}"/>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07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511969"/>
            <a:ext cx="7780020" cy="685323"/>
          </a:xfrm>
        </p:spPr>
        <p:txBody>
          <a:bodyPr/>
          <a:lstStyle/>
          <a:p>
            <a:r>
              <a:rPr lang="en-US" dirty="0"/>
              <a:t>Clinical and Payment Policy Updates (1 of 2)</a:t>
            </a:r>
          </a:p>
        </p:txBody>
      </p:sp>
      <p:sp>
        <p:nvSpPr>
          <p:cNvPr id="2" name="Content Placeholder 1"/>
          <p:cNvSpPr>
            <a:spLocks noGrp="1"/>
          </p:cNvSpPr>
          <p:nvPr>
            <p:ph idx="13"/>
          </p:nvPr>
        </p:nvSpPr>
        <p:spPr>
          <a:xfrm>
            <a:off x="701171" y="1612422"/>
            <a:ext cx="10884472" cy="4351338"/>
          </a:xfrm>
        </p:spPr>
        <p:txBody>
          <a:bodyPr/>
          <a:lstStyle/>
          <a:p>
            <a:r>
              <a:rPr lang="en-US" dirty="0"/>
              <a:t>Arkansas Health &amp; Wellness routinely amends or implements new policies that can be found on its website.</a:t>
            </a:r>
          </a:p>
          <a:p>
            <a:endParaRPr lang="en-US" dirty="0"/>
          </a:p>
          <a:p>
            <a:r>
              <a:rPr lang="en-US" dirty="0"/>
              <a:t>Recent Clinical Policy Updates: Ambetter </a:t>
            </a:r>
          </a:p>
          <a:p>
            <a:pPr lvl="2"/>
            <a:r>
              <a:rPr lang="en-US" dirty="0"/>
              <a:t>Hospice Services, effective November 1, 2024</a:t>
            </a:r>
          </a:p>
          <a:p>
            <a:pPr lvl="2"/>
            <a:r>
              <a:rPr lang="en-US" dirty="0"/>
              <a:t>Reduction Mammoplasty and Gynecomastia Surgery, effective November 1, 2024</a:t>
            </a:r>
          </a:p>
          <a:p>
            <a:endParaRPr lang="en-US" dirty="0"/>
          </a:p>
          <a:p>
            <a:r>
              <a:rPr lang="en-US" dirty="0"/>
              <a:t>Recent Payment Policies: Ambetter</a:t>
            </a:r>
          </a:p>
          <a:p>
            <a:pPr lvl="2"/>
            <a:r>
              <a:rPr lang="en-US" dirty="0"/>
              <a:t>EEG in the Evaluation of Headache, effective November 1, 2024 </a:t>
            </a:r>
          </a:p>
          <a:p>
            <a:pPr lvl="2"/>
            <a:r>
              <a:rPr lang="en-US" dirty="0"/>
              <a:t>Allergy Testing and Therapy, effective November 1, 2024</a:t>
            </a:r>
          </a:p>
          <a:p>
            <a:endParaRPr lang="en-US" dirty="0"/>
          </a:p>
        </p:txBody>
      </p:sp>
      <p:sp>
        <p:nvSpPr>
          <p:cNvPr id="6" name="Footer Placeholder 5">
            <a:extLst>
              <a:ext uri="{FF2B5EF4-FFF2-40B4-BE49-F238E27FC236}">
                <a16:creationId xmlns:a16="http://schemas.microsoft.com/office/drawing/2014/main" id="{01F72955-4AEF-6D14-BFF9-28B418738EB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408B17D-BA99-77B9-243F-4D59B1901DB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AA45DF-0525-410F-A0CB-CDADAFAD649C}"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838EFADD-6813-489E-8FB7-11BBF2FF54E3}" type="slidenum">
              <a:rPr lang="en-US"/>
              <a:pPr/>
              <a:t>6</a:t>
            </a:fld>
            <a:endParaRPr lang="en-US" dirty="0"/>
          </a:p>
        </p:txBody>
      </p:sp>
    </p:spTree>
    <p:extLst>
      <p:ext uri="{BB962C8B-B14F-4D97-AF65-F5344CB8AC3E}">
        <p14:creationId xmlns:p14="http://schemas.microsoft.com/office/powerpoint/2010/main" val="363245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B7C76D-BACE-45EA-93DD-732D9BA0F0D3}"/>
              </a:ext>
            </a:extLst>
          </p:cNvPr>
          <p:cNvSpPr>
            <a:spLocks noGrp="1"/>
          </p:cNvSpPr>
          <p:nvPr>
            <p:ph type="title"/>
          </p:nvPr>
        </p:nvSpPr>
        <p:spPr>
          <a:xfrm>
            <a:off x="640080" y="511969"/>
            <a:ext cx="7564120" cy="685323"/>
          </a:xfrm>
        </p:spPr>
        <p:txBody>
          <a:bodyPr/>
          <a:lstStyle/>
          <a:p>
            <a:r>
              <a:rPr lang="en-US" dirty="0"/>
              <a:t>Clinical and Payment Policy Updates (2 of 2)</a:t>
            </a:r>
          </a:p>
        </p:txBody>
      </p:sp>
      <p:pic>
        <p:nvPicPr>
          <p:cNvPr id="8" name="Figure 7" descr="A screenshot of the provider resources tab. underneath the header is info on Covid-19. At the bottom of the page there are hyperlinked tabs to take you to email subscription groups.">
            <a:extLst>
              <a:ext uri="{FF2B5EF4-FFF2-40B4-BE49-F238E27FC236}">
                <a16:creationId xmlns:a16="http://schemas.microsoft.com/office/drawing/2014/main" id="{6DD8E0DB-E9B7-4DED-8C09-D7BEF04124EB}"/>
              </a:ext>
            </a:extLst>
          </p:cNvPr>
          <p:cNvPicPr>
            <a:picLocks noGrp="1" noChangeAspect="1"/>
          </p:cNvPicPr>
          <p:nvPr>
            <p:ph idx="4294967295"/>
          </p:nvPr>
        </p:nvPicPr>
        <p:blipFill>
          <a:blip r:embed="rId4"/>
          <a:stretch>
            <a:fillRect/>
          </a:stretch>
        </p:blipFill>
        <p:spPr>
          <a:xfrm>
            <a:off x="2860675" y="1506538"/>
            <a:ext cx="6470650" cy="4376737"/>
          </a:xfrm>
        </p:spPr>
      </p:pic>
      <p:cxnSp>
        <p:nvCxnSpPr>
          <p:cNvPr id="10" name="Straight Arrow Connector 9">
            <a:extLst>
              <a:ext uri="{FF2B5EF4-FFF2-40B4-BE49-F238E27FC236}">
                <a16:creationId xmlns:a16="http://schemas.microsoft.com/office/drawing/2014/main" id="{18F7CE67-5052-4872-9F80-5B8AB45CEEC4}"/>
              </a:ext>
              <a:ext uri="{C183D7F6-B498-43B3-948B-1728B52AA6E4}">
                <adec:decorative xmlns:adec="http://schemas.microsoft.com/office/drawing/2017/decorative" val="1"/>
              </a:ext>
            </a:extLst>
          </p:cNvPr>
          <p:cNvCxnSpPr>
            <a:cxnSpLocks/>
          </p:cNvCxnSpPr>
          <p:nvPr/>
        </p:nvCxnSpPr>
        <p:spPr>
          <a:xfrm flipH="1">
            <a:off x="4508822" y="3137704"/>
            <a:ext cx="533400"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4CCEDE5-A083-406D-A6D9-8981EE92C722}"/>
              </a:ext>
              <a:ext uri="{C183D7F6-B498-43B3-948B-1728B52AA6E4}">
                <adec:decorative xmlns:adec="http://schemas.microsoft.com/office/drawing/2017/decorative" val="1"/>
              </a:ext>
            </a:extLst>
          </p:cNvPr>
          <p:cNvCxnSpPr>
            <a:cxnSpLocks/>
          </p:cNvCxnSpPr>
          <p:nvPr/>
        </p:nvCxnSpPr>
        <p:spPr>
          <a:xfrm flipH="1">
            <a:off x="4508822" y="5708127"/>
            <a:ext cx="533400"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A4507F70-3428-67A4-9EAC-45C3B1C8E00C}"/>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A0D14C25-40AF-A778-CD5C-0CCEF61D0BE9}"/>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7A3CE2-03BB-4C78-B285-0770F2D5832B}"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F868FEF-6E12-46D6-88E6-0667069DBE85}"/>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r>
              <a:rPr lang="en-US" dirty="0"/>
              <a:t>7</a:t>
            </a:r>
          </a:p>
        </p:txBody>
      </p:sp>
    </p:spTree>
    <p:extLst>
      <p:ext uri="{BB962C8B-B14F-4D97-AF65-F5344CB8AC3E}">
        <p14:creationId xmlns:p14="http://schemas.microsoft.com/office/powerpoint/2010/main" val="32663334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88B2-52B3-4609-1EC8-D088C4BCF1D3}"/>
              </a:ext>
            </a:extLst>
          </p:cNvPr>
          <p:cNvSpPr>
            <a:spLocks noGrp="1"/>
          </p:cNvSpPr>
          <p:nvPr>
            <p:ph type="title"/>
          </p:nvPr>
        </p:nvSpPr>
        <p:spPr>
          <a:xfrm>
            <a:off x="640080" y="511969"/>
            <a:ext cx="5201920" cy="685323"/>
          </a:xfrm>
        </p:spPr>
        <p:txBody>
          <a:bodyPr/>
          <a:lstStyle/>
          <a:p>
            <a:r>
              <a:rPr lang="en-US" dirty="0"/>
              <a:t>Availity Essentials (1 of 3) </a:t>
            </a:r>
          </a:p>
        </p:txBody>
      </p:sp>
      <p:sp>
        <p:nvSpPr>
          <p:cNvPr id="3" name="Text Placeholder 2">
            <a:extLst>
              <a:ext uri="{FF2B5EF4-FFF2-40B4-BE49-F238E27FC236}">
                <a16:creationId xmlns:a16="http://schemas.microsoft.com/office/drawing/2014/main" id="{00DFA04D-B932-FC21-C900-0673F350B246}"/>
              </a:ext>
            </a:extLst>
          </p:cNvPr>
          <p:cNvSpPr>
            <a:spLocks noGrp="1"/>
          </p:cNvSpPr>
          <p:nvPr>
            <p:ph idx="13"/>
          </p:nvPr>
        </p:nvSpPr>
        <p:spPr>
          <a:xfrm>
            <a:off x="701171" y="1612422"/>
            <a:ext cx="10884472" cy="4351338"/>
          </a:xfrm>
        </p:spPr>
        <p:txBody>
          <a:bodyPr/>
          <a:lstStyle/>
          <a:p>
            <a:pPr lvl="1"/>
            <a:r>
              <a:rPr lang="en-US" dirty="0"/>
              <a:t>Arkansas Health &amp; Wellness has chosen a new platform for the Secure Provider Portal. Effective November 18, 2024, you can validate eligibility and benefits, submit claims, check claim status, submit authorizations, and access Arkansas Health &amp; Wellness payer resources through Availity Essentials.</a:t>
            </a:r>
          </a:p>
          <a:p>
            <a:r>
              <a:rPr lang="en-US" dirty="0"/>
              <a:t>If you are already working in Essentials, log in to your existing Essentials account to enjoy these benefits.  </a:t>
            </a:r>
          </a:p>
          <a:p>
            <a:pPr lvl="2"/>
            <a:r>
              <a:rPr lang="en-US" dirty="0"/>
              <a:t>Use Availity Essentials to verify member eligibility and benefits, submit claims, check claim status, submit authorizations, and more.</a:t>
            </a:r>
          </a:p>
          <a:p>
            <a:pPr lvl="2"/>
            <a:r>
              <a:rPr lang="en-US" dirty="0"/>
              <a:t>Look for additional functionality in Arkansas Health &amp; Wellness’ payer space on Essentials and use the heart icon to add apps to My Favorites in the top navigation bar. Access Manage My Organization — save provider information in Essentials and auto-populate it to save time and prevent errors.</a:t>
            </a:r>
          </a:p>
          <a:p>
            <a:pPr lvl="2"/>
            <a:r>
              <a:rPr lang="en-US" dirty="0"/>
              <a:t>If you are new to Availity Essentials, getting your Essentials account is the first step toward working with Arkansas Health &amp; Wellness on Availity. </a:t>
            </a:r>
          </a:p>
          <a:p>
            <a:endParaRPr lang="en-US" dirty="0"/>
          </a:p>
        </p:txBody>
      </p:sp>
      <p:sp>
        <p:nvSpPr>
          <p:cNvPr id="6" name="Footer Placeholder 5">
            <a:extLst>
              <a:ext uri="{FF2B5EF4-FFF2-40B4-BE49-F238E27FC236}">
                <a16:creationId xmlns:a16="http://schemas.microsoft.com/office/drawing/2014/main" id="{C539F392-8A21-F431-876C-89903382A8B0}"/>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5718E86D-5A68-851A-A01C-4F3437689D2F}"/>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4714B7-AB0A-4E26-BA8F-2D9FBAD5523E}"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41A2936-D337-0797-55C8-A5000C583494}"/>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D57F1E4F-1CFF-5643-939E-217C01CDF565}" type="slidenum">
              <a:rPr lang="en-US" smtClean="0"/>
              <a:pPr/>
              <a:t>8</a:t>
            </a:fld>
            <a:endParaRPr lang="en-US"/>
          </a:p>
        </p:txBody>
      </p:sp>
    </p:spTree>
    <p:extLst>
      <p:ext uri="{BB962C8B-B14F-4D97-AF65-F5344CB8AC3E}">
        <p14:creationId xmlns:p14="http://schemas.microsoft.com/office/powerpoint/2010/main" val="172060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B0D96-5E03-6D63-0D18-2107483E4708}"/>
              </a:ext>
            </a:extLst>
          </p:cNvPr>
          <p:cNvSpPr>
            <a:spLocks noGrp="1"/>
          </p:cNvSpPr>
          <p:nvPr>
            <p:ph type="title"/>
          </p:nvPr>
        </p:nvSpPr>
        <p:spPr>
          <a:xfrm>
            <a:off x="640080" y="511969"/>
            <a:ext cx="5608320" cy="685323"/>
          </a:xfrm>
        </p:spPr>
        <p:txBody>
          <a:bodyPr/>
          <a:lstStyle/>
          <a:p>
            <a:r>
              <a:rPr lang="en-US" dirty="0"/>
              <a:t>Availity Essentials (2 of 3)</a:t>
            </a:r>
          </a:p>
        </p:txBody>
      </p:sp>
      <p:sp>
        <p:nvSpPr>
          <p:cNvPr id="3" name="Text Placeholder 2">
            <a:extLst>
              <a:ext uri="{FF2B5EF4-FFF2-40B4-BE49-F238E27FC236}">
                <a16:creationId xmlns:a16="http://schemas.microsoft.com/office/drawing/2014/main" id="{AA2420E9-FEE6-AB48-A77E-654CC4262FEE}"/>
              </a:ext>
            </a:extLst>
          </p:cNvPr>
          <p:cNvSpPr>
            <a:spLocks noGrp="1"/>
          </p:cNvSpPr>
          <p:nvPr>
            <p:ph idx="13"/>
          </p:nvPr>
        </p:nvSpPr>
        <p:spPr>
          <a:xfrm>
            <a:off x="701171" y="1612422"/>
            <a:ext cx="10884472" cy="1026606"/>
          </a:xfrm>
        </p:spPr>
        <p:txBody>
          <a:bodyPr/>
          <a:lstStyle/>
          <a:p>
            <a:r>
              <a:rPr lang="en-US" dirty="0"/>
              <a:t>Designate an Availity Administrator for Your Provider Organization</a:t>
            </a:r>
          </a:p>
          <a:p>
            <a:pPr lvl="1"/>
            <a:r>
              <a:rPr lang="en-US" sz="1700" dirty="0"/>
              <a:t>Your provider organization’s designated Availity administrator is the person responsible for registering your organization in Essentials and managing user accounts. This person should have legal authority to sign agreements for your organization.</a:t>
            </a:r>
          </a:p>
          <a:p>
            <a:endParaRPr lang="en-US" dirty="0"/>
          </a:p>
        </p:txBody>
      </p:sp>
      <p:graphicFrame>
        <p:nvGraphicFramePr>
          <p:cNvPr id="5" name="Table 4">
            <a:extLst>
              <a:ext uri="{FF2B5EF4-FFF2-40B4-BE49-F238E27FC236}">
                <a16:creationId xmlns:a16="http://schemas.microsoft.com/office/drawing/2014/main" id="{5E9B4B34-9771-B9D4-4C41-F449226B7578}"/>
              </a:ext>
            </a:extLst>
          </p:cNvPr>
          <p:cNvGraphicFramePr>
            <a:graphicFrameLocks noGrp="1"/>
          </p:cNvGraphicFramePr>
          <p:nvPr>
            <p:extLst>
              <p:ext uri="{D42A27DB-BD31-4B8C-83A1-F6EECF244321}">
                <p14:modId xmlns:p14="http://schemas.microsoft.com/office/powerpoint/2010/main" val="636381062"/>
              </p:ext>
            </p:extLst>
          </p:nvPr>
        </p:nvGraphicFramePr>
        <p:xfrm>
          <a:off x="701172" y="2793840"/>
          <a:ext cx="10884471" cy="3169920"/>
        </p:xfrm>
        <a:graphic>
          <a:graphicData uri="http://schemas.openxmlformats.org/drawingml/2006/table">
            <a:tbl>
              <a:tblPr firstRow="1" firstCol="1" bandRow="1">
                <a:tableStyleId>{9D7B26C5-4107-4FEC-AEDC-1716B250A1EF}</a:tableStyleId>
              </a:tblPr>
              <a:tblGrid>
                <a:gridCol w="3790147">
                  <a:extLst>
                    <a:ext uri="{9D8B030D-6E8A-4147-A177-3AD203B41FA5}">
                      <a16:colId xmlns:a16="http://schemas.microsoft.com/office/drawing/2014/main" val="289489400"/>
                    </a:ext>
                  </a:extLst>
                </a:gridCol>
                <a:gridCol w="7094324">
                  <a:extLst>
                    <a:ext uri="{9D8B030D-6E8A-4147-A177-3AD203B41FA5}">
                      <a16:colId xmlns:a16="http://schemas.microsoft.com/office/drawing/2014/main" val="112039150"/>
                    </a:ext>
                  </a:extLst>
                </a:gridCol>
              </a:tblGrid>
              <a:tr h="0">
                <a:tc>
                  <a:txBody>
                    <a:bodyPr/>
                    <a:lstStyle/>
                    <a:p>
                      <a:pPr marL="0" marR="0"/>
                      <a:r>
                        <a:rPr lang="en-US" sz="1600" b="1" dirty="0">
                          <a:solidFill>
                            <a:srgbClr val="000000"/>
                          </a:solidFill>
                          <a:effectLst/>
                        </a:rPr>
                        <a:t>How does this impact me?</a:t>
                      </a:r>
                      <a:r>
                        <a:rPr lang="en-US" sz="1600" dirty="0">
                          <a:solidFill>
                            <a:srgbClr val="000000"/>
                          </a:solidFill>
                          <a:effectLst/>
                        </a:rPr>
                        <a:t>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T="91440" marB="91440" anchor="ctr">
                    <a:lnR w="12700" cap="flat" cmpd="sng" algn="ctr">
                      <a:solidFill>
                        <a:schemeClr val="tx1">
                          <a:lumMod val="90000"/>
                          <a:lumOff val="10000"/>
                        </a:schemeClr>
                      </a:solidFill>
                      <a:prstDash val="solid"/>
                      <a:round/>
                      <a:headEnd type="none" w="med" len="med"/>
                      <a:tailEnd type="none" w="med" len="med"/>
                    </a:lnR>
                    <a:lnB w="12700" cap="flat" cmpd="sng" algn="ctr">
                      <a:solidFill>
                        <a:schemeClr val="tx1">
                          <a:lumMod val="90000"/>
                          <a:lumOff val="10000"/>
                        </a:schemeClr>
                      </a:solidFill>
                      <a:prstDash val="solid"/>
                      <a:round/>
                      <a:headEnd type="none" w="med" len="med"/>
                      <a:tailEnd type="none" w="med" len="med"/>
                    </a:lnB>
                    <a:solidFill>
                      <a:schemeClr val="tx1">
                        <a:lumMod val="10000"/>
                        <a:lumOff val="90000"/>
                      </a:schemeClr>
                    </a:solidFill>
                  </a:tcPr>
                </a:tc>
                <a:tc>
                  <a:txBody>
                    <a:bodyPr/>
                    <a:lstStyle/>
                    <a:p>
                      <a:pPr marL="0" marR="0"/>
                      <a:r>
                        <a:rPr lang="en-US" sz="1600" b="1" dirty="0">
                          <a:solidFill>
                            <a:srgbClr val="000000"/>
                          </a:solidFill>
                          <a:effectLst/>
                        </a:rPr>
                        <a:t>What is my next best step?</a:t>
                      </a:r>
                      <a:r>
                        <a:rPr lang="en-US" sz="1600" dirty="0">
                          <a:solidFill>
                            <a:srgbClr val="000000"/>
                          </a:solidFill>
                          <a:effectLst/>
                        </a:rPr>
                        <a:t>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T="91440" marB="91440" anchor="ctr">
                    <a:lnL w="12700" cap="flat" cmpd="sng" algn="ctr">
                      <a:solidFill>
                        <a:schemeClr val="tx1">
                          <a:lumMod val="90000"/>
                          <a:lumOff val="10000"/>
                        </a:schemeClr>
                      </a:solidFill>
                      <a:prstDash val="solid"/>
                      <a:round/>
                      <a:headEnd type="none" w="med" len="med"/>
                      <a:tailEnd type="none" w="med" len="med"/>
                    </a:lnL>
                    <a:lnB w="12700" cap="flat" cmpd="sng" algn="ctr">
                      <a:solidFill>
                        <a:schemeClr val="tx1">
                          <a:lumMod val="90000"/>
                          <a:lumOff val="10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146852256"/>
                  </a:ext>
                </a:extLst>
              </a:tr>
              <a:tr h="0">
                <a:tc>
                  <a:txBody>
                    <a:bodyPr/>
                    <a:lstStyle/>
                    <a:p>
                      <a:pPr marL="0" marR="0"/>
                      <a:r>
                        <a:rPr lang="en-US" sz="1600" b="1" dirty="0">
                          <a:effectLst/>
                        </a:rPr>
                        <a:t>I am the administrator.  </a:t>
                      </a:r>
                      <a:endParaRPr lang="en-US" sz="1600" dirty="0">
                        <a:effectLst/>
                      </a:endParaRPr>
                    </a:p>
                    <a:p>
                      <a:pPr marL="0" marR="0"/>
                      <a:r>
                        <a:rPr lang="en-US" sz="1600" b="0" i="1" dirty="0">
                          <a:effectLst/>
                        </a:rPr>
                        <a:t>I am the designated Availity administrator for my organization.  </a:t>
                      </a:r>
                      <a:endParaRPr lang="en-US" sz="1600" b="0" i="1" dirty="0">
                        <a:effectLst/>
                        <a:latin typeface="Cambria" panose="02040503050406030204" pitchFamily="18" charset="0"/>
                        <a:ea typeface="MS Mincho" panose="02020609040205080304" pitchFamily="49" charset="-128"/>
                        <a:cs typeface="Times New Roman" panose="02020603050405020304" pitchFamily="18" charset="0"/>
                      </a:endParaRPr>
                    </a:p>
                  </a:txBody>
                  <a:tcPr marT="91440" marB="91440" anchor="ctr">
                    <a:lnR w="12700" cap="flat" cmpd="sng" algn="ctr">
                      <a:solidFill>
                        <a:schemeClr val="tx1">
                          <a:lumMod val="90000"/>
                          <a:lumOff val="10000"/>
                        </a:schemeClr>
                      </a:solidFill>
                      <a:prstDash val="solid"/>
                      <a:round/>
                      <a:headEnd type="none" w="med" len="med"/>
                      <a:tailEnd type="none" w="med" len="med"/>
                    </a:lnR>
                    <a:lnT w="12700" cap="flat" cmpd="sng" algn="ctr">
                      <a:solidFill>
                        <a:schemeClr val="tx1">
                          <a:lumMod val="90000"/>
                          <a:lumOff val="10000"/>
                        </a:schemeClr>
                      </a:solidFill>
                      <a:prstDash val="solid"/>
                      <a:round/>
                      <a:headEnd type="none" w="med" len="med"/>
                      <a:tailEnd type="none" w="med" len="med"/>
                    </a:lnT>
                    <a:lnB w="12700" cap="flat" cmpd="sng" algn="ctr">
                      <a:solidFill>
                        <a:schemeClr val="tx1">
                          <a:lumMod val="90000"/>
                          <a:lumOff val="10000"/>
                        </a:schemeClr>
                      </a:solidFill>
                      <a:prstDash val="solid"/>
                      <a:round/>
                      <a:headEnd type="none" w="med" len="med"/>
                      <a:tailEnd type="none" w="med" len="med"/>
                    </a:lnB>
                    <a:noFill/>
                  </a:tcPr>
                </a:tc>
                <a:tc>
                  <a:txBody>
                    <a:bodyPr/>
                    <a:lstStyle/>
                    <a:p>
                      <a:pPr marL="0" marR="0"/>
                      <a:r>
                        <a:rPr lang="en-US" sz="1600" dirty="0">
                          <a:effectLst/>
                        </a:rPr>
                        <a:t>Visit </a:t>
                      </a:r>
                      <a:r>
                        <a:rPr lang="en-US" sz="1600" u="sng" dirty="0">
                          <a:solidFill>
                            <a:srgbClr val="0563C1"/>
                          </a:solidFill>
                          <a:effectLst/>
                          <a:hlinkClick r:id="rId3"/>
                        </a:rPr>
                        <a:t>Register and Get Started With Availity Essentials</a:t>
                      </a:r>
                      <a:r>
                        <a:rPr lang="en-US" sz="1600" dirty="0">
                          <a:effectLst/>
                        </a:rPr>
                        <a:t> to enroll for training and access other helpful resources.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T="91440" marB="91440" anchor="ctr">
                    <a:lnL w="12700" cap="flat" cmpd="sng" algn="ctr">
                      <a:solidFill>
                        <a:schemeClr val="tx1">
                          <a:lumMod val="90000"/>
                          <a:lumOff val="10000"/>
                        </a:schemeClr>
                      </a:solidFill>
                      <a:prstDash val="solid"/>
                      <a:round/>
                      <a:headEnd type="none" w="med" len="med"/>
                      <a:tailEnd type="none" w="med" len="med"/>
                    </a:lnL>
                    <a:lnT w="12700" cap="flat" cmpd="sng" algn="ctr">
                      <a:solidFill>
                        <a:schemeClr val="tx1">
                          <a:lumMod val="90000"/>
                          <a:lumOff val="10000"/>
                        </a:schemeClr>
                      </a:solidFill>
                      <a:prstDash val="solid"/>
                      <a:round/>
                      <a:headEnd type="none" w="med" len="med"/>
                      <a:tailEnd type="none" w="med" len="med"/>
                    </a:lnT>
                    <a:lnB w="12700" cap="flat" cmpd="sng" algn="ctr">
                      <a:solidFill>
                        <a:schemeClr val="tx1">
                          <a:lumMod val="90000"/>
                          <a:lumOff val="10000"/>
                        </a:schemeClr>
                      </a:solidFill>
                      <a:prstDash val="solid"/>
                      <a:round/>
                      <a:headEnd type="none" w="med" len="med"/>
                      <a:tailEnd type="none" w="med" len="med"/>
                    </a:lnB>
                    <a:noFill/>
                  </a:tcPr>
                </a:tc>
                <a:extLst>
                  <a:ext uri="{0D108BD9-81ED-4DB2-BD59-A6C34878D82A}">
                    <a16:rowId xmlns:a16="http://schemas.microsoft.com/office/drawing/2014/main" val="2249787317"/>
                  </a:ext>
                </a:extLst>
              </a:tr>
              <a:tr h="0">
                <a:tc>
                  <a:txBody>
                    <a:bodyPr/>
                    <a:lstStyle/>
                    <a:p>
                      <a:pPr marL="0" marR="0"/>
                      <a:r>
                        <a:rPr lang="en-US" sz="1600" b="1" dirty="0">
                          <a:effectLst/>
                        </a:rPr>
                        <a:t>I am not the administrator.  </a:t>
                      </a:r>
                      <a:endParaRPr lang="en-US" sz="1600" dirty="0">
                        <a:effectLst/>
                      </a:endParaRPr>
                    </a:p>
                    <a:p>
                      <a:pPr marL="0" marR="0"/>
                      <a:r>
                        <a:rPr lang="en-US" sz="1600" b="0" i="1" dirty="0">
                          <a:effectLst/>
                        </a:rPr>
                        <a:t>I am NOT the designated Availity administrator for my organization.   </a:t>
                      </a:r>
                      <a:endParaRPr lang="en-US" sz="1600" b="0" i="1" dirty="0">
                        <a:effectLst/>
                        <a:latin typeface="Cambria" panose="02040503050406030204" pitchFamily="18" charset="0"/>
                        <a:ea typeface="MS Mincho" panose="02020609040205080304" pitchFamily="49" charset="-128"/>
                        <a:cs typeface="Times New Roman" panose="02020603050405020304" pitchFamily="18" charset="0"/>
                      </a:endParaRPr>
                    </a:p>
                  </a:txBody>
                  <a:tcPr marT="91440" marB="91440" anchor="ctr">
                    <a:lnR w="12700" cap="flat" cmpd="sng" algn="ctr">
                      <a:solidFill>
                        <a:schemeClr val="tx1">
                          <a:lumMod val="90000"/>
                          <a:lumOff val="10000"/>
                        </a:schemeClr>
                      </a:solidFill>
                      <a:prstDash val="solid"/>
                      <a:round/>
                      <a:headEnd type="none" w="med" len="med"/>
                      <a:tailEnd type="none" w="med" len="med"/>
                    </a:lnR>
                    <a:lnT w="12700" cap="flat" cmpd="sng" algn="ctr">
                      <a:solidFill>
                        <a:schemeClr val="tx1">
                          <a:lumMod val="90000"/>
                          <a:lumOff val="10000"/>
                        </a:schemeClr>
                      </a:solidFill>
                      <a:prstDash val="solid"/>
                      <a:round/>
                      <a:headEnd type="none" w="med" len="med"/>
                      <a:tailEnd type="none" w="med" len="med"/>
                    </a:lnT>
                    <a:lnB w="12700" cap="flat" cmpd="sng" algn="ctr">
                      <a:solidFill>
                        <a:schemeClr val="tx1">
                          <a:lumMod val="90000"/>
                          <a:lumOff val="10000"/>
                        </a:schemeClr>
                      </a:solidFill>
                      <a:prstDash val="solid"/>
                      <a:round/>
                      <a:headEnd type="none" w="med" len="med"/>
                      <a:tailEnd type="none" w="med" len="med"/>
                    </a:lnB>
                    <a:noFill/>
                  </a:tcPr>
                </a:tc>
                <a:tc>
                  <a:txBody>
                    <a:bodyPr/>
                    <a:lstStyle/>
                    <a:p>
                      <a:pPr marL="0" marR="0"/>
                      <a:r>
                        <a:rPr lang="en-US" sz="1600" dirty="0">
                          <a:effectLst/>
                        </a:rPr>
                        <a:t>Your designated Availity administrator will determine who needs access to Availity Essentials on behalf of your organization and will add user accounts in Essentials.  </a:t>
                      </a:r>
                    </a:p>
                    <a:p>
                      <a:pPr marL="0" marR="0"/>
                      <a:r>
                        <a:rPr lang="en-US" sz="1600" dirty="0">
                          <a:effectLst/>
                        </a:rPr>
                        <a:t>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T="91440" marB="91440" anchor="ctr">
                    <a:lnL w="12700" cap="flat" cmpd="sng" algn="ctr">
                      <a:solidFill>
                        <a:schemeClr val="tx1">
                          <a:lumMod val="90000"/>
                          <a:lumOff val="10000"/>
                        </a:schemeClr>
                      </a:solidFill>
                      <a:prstDash val="solid"/>
                      <a:round/>
                      <a:headEnd type="none" w="med" len="med"/>
                      <a:tailEnd type="none" w="med" len="med"/>
                    </a:lnL>
                    <a:lnT w="12700" cap="flat" cmpd="sng" algn="ctr">
                      <a:solidFill>
                        <a:schemeClr val="tx1">
                          <a:lumMod val="90000"/>
                          <a:lumOff val="10000"/>
                        </a:schemeClr>
                      </a:solidFill>
                      <a:prstDash val="solid"/>
                      <a:round/>
                      <a:headEnd type="none" w="med" len="med"/>
                      <a:tailEnd type="none" w="med" len="med"/>
                    </a:lnT>
                    <a:lnB w="12700" cap="flat" cmpd="sng" algn="ctr">
                      <a:solidFill>
                        <a:schemeClr val="tx1">
                          <a:lumMod val="90000"/>
                          <a:lumOff val="10000"/>
                        </a:schemeClr>
                      </a:solidFill>
                      <a:prstDash val="solid"/>
                      <a:round/>
                      <a:headEnd type="none" w="med" len="med"/>
                      <a:tailEnd type="none" w="med" len="med"/>
                    </a:lnB>
                    <a:noFill/>
                  </a:tcPr>
                </a:tc>
                <a:extLst>
                  <a:ext uri="{0D108BD9-81ED-4DB2-BD59-A6C34878D82A}">
                    <a16:rowId xmlns:a16="http://schemas.microsoft.com/office/drawing/2014/main" val="1877166456"/>
                  </a:ext>
                </a:extLst>
              </a:tr>
              <a:tr h="0">
                <a:tc>
                  <a:txBody>
                    <a:bodyPr/>
                    <a:lstStyle/>
                    <a:p>
                      <a:pPr marL="0" marR="0"/>
                      <a:r>
                        <a:rPr lang="en-US" sz="1600" b="1" dirty="0">
                          <a:effectLst/>
                        </a:rPr>
                        <a:t>I am not sure.  </a:t>
                      </a:r>
                      <a:endParaRPr lang="en-US" sz="1600" dirty="0">
                        <a:effectLst/>
                      </a:endParaRPr>
                    </a:p>
                    <a:p>
                      <a:pPr marL="0" marR="0"/>
                      <a:r>
                        <a:rPr lang="en-US" sz="1600" b="0" i="1" dirty="0">
                          <a:effectLst/>
                        </a:rPr>
                        <a:t>I am not sure who will be the designated Availity administrator for my organization.  </a:t>
                      </a:r>
                      <a:endParaRPr lang="en-US" sz="1600" b="0" i="1" dirty="0">
                        <a:effectLst/>
                        <a:latin typeface="Cambria" panose="02040503050406030204" pitchFamily="18" charset="0"/>
                        <a:ea typeface="MS Mincho" panose="02020609040205080304" pitchFamily="49" charset="-128"/>
                        <a:cs typeface="Times New Roman" panose="02020603050405020304" pitchFamily="18" charset="0"/>
                      </a:endParaRPr>
                    </a:p>
                  </a:txBody>
                  <a:tcPr marT="91440" marB="91440" anchor="ctr">
                    <a:lnR w="12700" cap="flat" cmpd="sng" algn="ctr">
                      <a:solidFill>
                        <a:schemeClr val="tx1">
                          <a:lumMod val="90000"/>
                          <a:lumOff val="10000"/>
                        </a:schemeClr>
                      </a:solidFill>
                      <a:prstDash val="solid"/>
                      <a:round/>
                      <a:headEnd type="none" w="med" len="med"/>
                      <a:tailEnd type="none" w="med" len="med"/>
                    </a:lnR>
                    <a:lnT w="12700" cap="flat" cmpd="sng" algn="ctr">
                      <a:solidFill>
                        <a:schemeClr val="tx1">
                          <a:lumMod val="90000"/>
                          <a:lumOff val="10000"/>
                        </a:schemeClr>
                      </a:solidFill>
                      <a:prstDash val="solid"/>
                      <a:round/>
                      <a:headEnd type="none" w="med" len="med"/>
                      <a:tailEnd type="none" w="med" len="med"/>
                    </a:lnT>
                    <a:noFill/>
                  </a:tcPr>
                </a:tc>
                <a:tc>
                  <a:txBody>
                    <a:bodyPr/>
                    <a:lstStyle/>
                    <a:p>
                      <a:pPr marL="0" marR="0"/>
                      <a:r>
                        <a:rPr lang="en-US" sz="1600" dirty="0">
                          <a:effectLst/>
                        </a:rPr>
                        <a:t>Share this information with your manager to help determine who will be the designated Availity administrator for your organization.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T="91440" marB="91440" anchor="ctr">
                    <a:lnL w="12700" cap="flat" cmpd="sng" algn="ctr">
                      <a:solidFill>
                        <a:schemeClr val="tx1">
                          <a:lumMod val="90000"/>
                          <a:lumOff val="10000"/>
                        </a:schemeClr>
                      </a:solidFill>
                      <a:prstDash val="solid"/>
                      <a:round/>
                      <a:headEnd type="none" w="med" len="med"/>
                      <a:tailEnd type="none" w="med" len="med"/>
                    </a:lnL>
                    <a:lnT w="12700" cap="flat" cmpd="sng" algn="ctr">
                      <a:solidFill>
                        <a:schemeClr val="tx1">
                          <a:lumMod val="90000"/>
                          <a:lumOff val="10000"/>
                        </a:schemeClr>
                      </a:solidFill>
                      <a:prstDash val="solid"/>
                      <a:round/>
                      <a:headEnd type="none" w="med" len="med"/>
                      <a:tailEnd type="none" w="med" len="med"/>
                    </a:lnT>
                    <a:noFill/>
                  </a:tcPr>
                </a:tc>
                <a:extLst>
                  <a:ext uri="{0D108BD9-81ED-4DB2-BD59-A6C34878D82A}">
                    <a16:rowId xmlns:a16="http://schemas.microsoft.com/office/drawing/2014/main" val="3911387815"/>
                  </a:ext>
                </a:extLst>
              </a:tr>
            </a:tbl>
          </a:graphicData>
        </a:graphic>
      </p:graphicFrame>
      <p:sp>
        <p:nvSpPr>
          <p:cNvPr id="8" name="Footer Placeholder 7">
            <a:extLst>
              <a:ext uri="{FF2B5EF4-FFF2-40B4-BE49-F238E27FC236}">
                <a16:creationId xmlns:a16="http://schemas.microsoft.com/office/drawing/2014/main" id="{6CFA5DC8-372E-D4E6-0145-EEF26CB4C4CA}"/>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Confidential and Proprietary Information. AHW25-H-016</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7" name="Date Placeholder 6">
            <a:extLst>
              <a:ext uri="{FF2B5EF4-FFF2-40B4-BE49-F238E27FC236}">
                <a16:creationId xmlns:a16="http://schemas.microsoft.com/office/drawing/2014/main" id="{A354AE93-4808-201D-6D2A-E57C2BF9F712}"/>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8498B-2998-4ABB-B6B7-2A6F55A591C9}" type="datetime1">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4/23/2025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BDDF58C-194A-7CC5-16AD-C02387A84164}"/>
              </a:ext>
              <a:ext uri="{C183D7F6-B498-43B3-948B-1728B52AA6E4}">
                <adec:decorative xmlns:adec="http://schemas.microsoft.com/office/drawing/2017/decorative" val="1"/>
              </a:ext>
            </a:extLst>
          </p:cNvPr>
          <p:cNvSpPr>
            <a:spLocks noGrp="1"/>
          </p:cNvSpPr>
          <p:nvPr>
            <p:ph type="sldNum" sz="quarter" idx="12"/>
          </p:nvPr>
        </p:nvSpPr>
        <p:spPr>
          <a:xfrm>
            <a:off x="9110644" y="6356350"/>
            <a:ext cx="2743200" cy="365125"/>
          </a:xfrm>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1617977691"/>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_Custom Design">
  <a:themeElements>
    <a:clrScheme name="AHW">
      <a:dk1>
        <a:srgbClr val="2F2F2F"/>
      </a:dk1>
      <a:lt1>
        <a:sysClr val="window" lastClr="FFFFFF"/>
      </a:lt1>
      <a:dk2>
        <a:srgbClr val="2F2F2F"/>
      </a:dk2>
      <a:lt2>
        <a:srgbClr val="E7E6E6"/>
      </a:lt2>
      <a:accent1>
        <a:srgbClr val="AAC832"/>
      </a:accent1>
      <a:accent2>
        <a:srgbClr val="F58220"/>
      </a:accent2>
      <a:accent3>
        <a:srgbClr val="CB177D"/>
      </a:accent3>
      <a:accent4>
        <a:srgbClr val="00A0A4"/>
      </a:accent4>
      <a:accent5>
        <a:srgbClr val="30357B"/>
      </a:accent5>
      <a:accent6>
        <a:srgbClr val="5C068C"/>
      </a:accent6>
      <a:hlink>
        <a:srgbClr val="3F3F3F"/>
      </a:hlink>
      <a:folHlink>
        <a:srgbClr val="8B8B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5AEBED-1B38-4464-AC3D-53FFAB683D7E}">
  <ds:schemaRefs>
    <ds:schemaRef ds:uri="http://schemas.microsoft.com/sharepoint/v3/contenttype/forms"/>
  </ds:schemaRefs>
</ds:datastoreItem>
</file>

<file path=customXml/itemProps2.xml><?xml version="1.0" encoding="utf-8"?>
<ds:datastoreItem xmlns:ds="http://schemas.openxmlformats.org/officeDocument/2006/customXml" ds:itemID="{44651BFC-1B2B-4AFD-9402-4C51A7DAB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3A21137-0D9C-441A-9016-266A4A32C53F}">
  <ds:schemaRefs>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10363</TotalTime>
  <Words>6677</Words>
  <Application>Microsoft Office PowerPoint</Application>
  <PresentationFormat>Widescreen</PresentationFormat>
  <Paragraphs>764</Paragraphs>
  <Slides>55</Slides>
  <Notes>49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55</vt:i4>
      </vt:variant>
    </vt:vector>
  </HeadingPairs>
  <TitlesOfParts>
    <vt:vector size="69" baseType="lpstr">
      <vt:lpstr>Wingdings</vt:lpstr>
      <vt:lpstr>Times New Roman</vt:lpstr>
      <vt:lpstr>Centene Sans</vt:lpstr>
      <vt:lpstr>Calibri Light</vt:lpstr>
      <vt:lpstr>Cambria</vt:lpstr>
      <vt:lpstr>Arial</vt:lpstr>
      <vt:lpstr>Wingdings 3</vt:lpstr>
      <vt:lpstr>Aptos Display</vt:lpstr>
      <vt:lpstr>Calibri</vt:lpstr>
      <vt:lpstr>Aptos</vt:lpstr>
      <vt:lpstr>13_Custom Design</vt:lpstr>
      <vt:lpstr>Custom Design</vt:lpstr>
      <vt:lpstr>6_Custom Design</vt:lpstr>
      <vt:lpstr>12_Custom Design</vt:lpstr>
      <vt:lpstr>2025 First Quarter Provider Webinar</vt:lpstr>
      <vt:lpstr>Disclaimer</vt:lpstr>
      <vt:lpstr>Agenda</vt:lpstr>
      <vt:lpstr>Join Our Email List Today</vt:lpstr>
      <vt:lpstr>Clinical and Payment Policy Updates</vt:lpstr>
      <vt:lpstr>Clinical and Payment Policy Updates (1 of 2)</vt:lpstr>
      <vt:lpstr>Clinical and Payment Policy Updates (2 of 2)</vt:lpstr>
      <vt:lpstr>Availity Essentials (1 of 3) </vt:lpstr>
      <vt:lpstr>Availity Essentials (2 of 3)</vt:lpstr>
      <vt:lpstr>Availity Essentials (3 of 3)</vt:lpstr>
      <vt:lpstr>Appointment Availability &amp; Wait Times</vt:lpstr>
      <vt:lpstr>Appointment Availability &amp; Wait Times (1 of 2)</vt:lpstr>
      <vt:lpstr>Appointment Availability &amp; Wait Times (2 of 2)</vt:lpstr>
      <vt:lpstr>Prior Authorizations</vt:lpstr>
      <vt:lpstr>How to Secure Prior Authorization</vt:lpstr>
      <vt:lpstr>Pre-Auth Check Tool (1 of 2)</vt:lpstr>
      <vt:lpstr>Pre-Auth Check Tool (2 of 2)</vt:lpstr>
      <vt:lpstr>Secure Provider Portal</vt:lpstr>
      <vt:lpstr>Secure Provider Portal — Create An Account</vt:lpstr>
      <vt:lpstr>Secure Provider Portal — Features</vt:lpstr>
      <vt:lpstr>Patient Overview — Document Resource Center</vt:lpstr>
      <vt:lpstr>Self-Led Provider Trainings</vt:lpstr>
      <vt:lpstr>Self-Led Provider Trainings (1 of 2)</vt:lpstr>
      <vt:lpstr>Self-Led Provider Trainings (2 of 2)</vt:lpstr>
      <vt:lpstr>Risk Adjustment</vt:lpstr>
      <vt:lpstr>Risk Adjustment Overview</vt:lpstr>
      <vt:lpstr>Hierarchical Condition Categories (HCC)</vt:lpstr>
      <vt:lpstr>Importance of Risk Adjustment</vt:lpstr>
      <vt:lpstr>RA Program Goals</vt:lpstr>
      <vt:lpstr>Focus on Documentation</vt:lpstr>
      <vt:lpstr>Medical Record Requirements</vt:lpstr>
      <vt:lpstr>Risk Adjustment Program Initiatives</vt:lpstr>
      <vt:lpstr>2025 Continuity of Care (CoC)</vt:lpstr>
      <vt:lpstr>2025 Continuity of Care Plus (CoC+)</vt:lpstr>
      <vt:lpstr>Data Integrity</vt:lpstr>
      <vt:lpstr>Risk Adjustment Medical Record Requests  from Behavioral Health Providers</vt:lpstr>
      <vt:lpstr>Tools for Engagement </vt:lpstr>
      <vt:lpstr>EMR Integration</vt:lpstr>
      <vt:lpstr>Summary of Best Practices </vt:lpstr>
      <vt:lpstr>Quality Improvement</vt:lpstr>
      <vt:lpstr>2025 Wellcare Partnership for Quality (P4Q) Program</vt:lpstr>
      <vt:lpstr>2025 Ambetter Pay for Performance (P4P) Program</vt:lpstr>
      <vt:lpstr>CPT II Coding</vt:lpstr>
      <vt:lpstr>Medicare Annual Wellness Visit (AWV)</vt:lpstr>
      <vt:lpstr>AWV Topic Discussions</vt:lpstr>
      <vt:lpstr>AWV Quick Reference &amp; Tips</vt:lpstr>
      <vt:lpstr>Medication Adherence</vt:lpstr>
      <vt:lpstr>Medication Adherence Tips</vt:lpstr>
      <vt:lpstr>Resources Available to Members</vt:lpstr>
      <vt:lpstr>Contact Information</vt:lpstr>
      <vt:lpstr>Provider Services Call Center</vt:lpstr>
      <vt:lpstr>Provider Inquiries</vt:lpstr>
      <vt:lpstr>Contracting Department</vt:lpstr>
      <vt:lpstr>Credentialing Department</vt:lpstr>
      <vt:lpstr>Education Requests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First Quarter Provider Webinar</dc:title>
  <dc:creator>Arkansas health and wellness </dc:creator>
  <cp:lastModifiedBy>vinoth kumar</cp:lastModifiedBy>
  <cp:revision>84</cp:revision>
  <dcterms:created xsi:type="dcterms:W3CDTF">2012-09-20T18:39:02Z</dcterms:created>
  <dcterms:modified xsi:type="dcterms:W3CDTF">2025-04-23T05:30:25Z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776955-85f6-4fec-9553-96dd3e0373c4_Enabled">
    <vt:lpwstr>true</vt:lpwstr>
  </property>
  <property fmtid="{D5CDD505-2E9C-101B-9397-08002B2CF9AE}" pid="3" name="MSIP_Label_5a776955-85f6-4fec-9553-96dd3e0373c4_SetDate">
    <vt:lpwstr>2021-11-22T17:22:37Z</vt:lpwstr>
  </property>
  <property fmtid="{D5CDD505-2E9C-101B-9397-08002B2CF9AE}" pid="4" name="MSIP_Label_5a776955-85f6-4fec-9553-96dd3e0373c4_Method">
    <vt:lpwstr>Standard</vt:lpwstr>
  </property>
  <property fmtid="{D5CDD505-2E9C-101B-9397-08002B2CF9AE}" pid="5" name="MSIP_Label_5a776955-85f6-4fec-9553-96dd3e0373c4_Name">
    <vt:lpwstr>Confidential</vt:lpwstr>
  </property>
  <property fmtid="{D5CDD505-2E9C-101B-9397-08002B2CF9AE}" pid="6" name="MSIP_Label_5a776955-85f6-4fec-9553-96dd3e0373c4_SiteId">
    <vt:lpwstr>f45ccc07-e57e-4d15-bf6f-f6cbccd2d395</vt:lpwstr>
  </property>
  <property fmtid="{D5CDD505-2E9C-101B-9397-08002B2CF9AE}" pid="7" name="MSIP_Label_5a776955-85f6-4fec-9553-96dd3e0373c4_ActionId">
    <vt:lpwstr>5ad4f5dc-abbb-4a76-8652-cebecfa487fd</vt:lpwstr>
  </property>
  <property fmtid="{D5CDD505-2E9C-101B-9397-08002B2CF9AE}" pid="8" name="MSIP_Label_5a776955-85f6-4fec-9553-96dd3e0373c4_ContentBits">
    <vt:lpwstr>0</vt:lpwstr>
  </property>
  <property fmtid="{D5CDD505-2E9C-101B-9397-08002B2CF9AE}" pid="9" name="_NewReviewCycle">
    <vt:lpwstr/>
  </property>
</Properties>
</file>